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7" r:id="rId2"/>
    <p:sldId id="296" r:id="rId3"/>
    <p:sldId id="322" r:id="rId4"/>
    <p:sldId id="997" r:id="rId5"/>
    <p:sldId id="998" r:id="rId6"/>
    <p:sldId id="999" r:id="rId7"/>
    <p:sldId id="1002" r:id="rId8"/>
    <p:sldId id="1004" r:id="rId9"/>
    <p:sldId id="333" r:id="rId10"/>
    <p:sldId id="323" r:id="rId11"/>
    <p:sldId id="300" r:id="rId12"/>
    <p:sldId id="969" r:id="rId13"/>
    <p:sldId id="1005" r:id="rId14"/>
    <p:sldId id="334" r:id="rId15"/>
    <p:sldId id="986" r:id="rId16"/>
    <p:sldId id="813" r:id="rId17"/>
    <p:sldId id="987" r:id="rId18"/>
    <p:sldId id="818" r:id="rId19"/>
    <p:sldId id="1050" r:id="rId20"/>
    <p:sldId id="843" r:id="rId21"/>
    <p:sldId id="1009" r:id="rId22"/>
    <p:sldId id="1010" r:id="rId23"/>
    <p:sldId id="1011" r:id="rId24"/>
    <p:sldId id="1012" r:id="rId25"/>
    <p:sldId id="1013" r:id="rId26"/>
    <p:sldId id="1014" r:id="rId27"/>
    <p:sldId id="1015" r:id="rId28"/>
    <p:sldId id="1017" r:id="rId29"/>
    <p:sldId id="1018" r:id="rId30"/>
    <p:sldId id="1019" r:id="rId31"/>
    <p:sldId id="1020" r:id="rId32"/>
    <p:sldId id="1021" r:id="rId33"/>
    <p:sldId id="1022" r:id="rId34"/>
    <p:sldId id="1023" r:id="rId35"/>
    <p:sldId id="1024" r:id="rId36"/>
    <p:sldId id="1025" r:id="rId37"/>
    <p:sldId id="1026" r:id="rId38"/>
    <p:sldId id="1027" r:id="rId39"/>
    <p:sldId id="819" r:id="rId40"/>
    <p:sldId id="822" r:id="rId41"/>
    <p:sldId id="971" r:id="rId42"/>
    <p:sldId id="972" r:id="rId43"/>
    <p:sldId id="974" r:id="rId44"/>
    <p:sldId id="768" r:id="rId45"/>
    <p:sldId id="1030" r:id="rId46"/>
    <p:sldId id="792" r:id="rId47"/>
    <p:sldId id="976" r:id="rId48"/>
    <p:sldId id="1031" r:id="rId49"/>
    <p:sldId id="771" r:id="rId50"/>
    <p:sldId id="1032" r:id="rId51"/>
    <p:sldId id="1040" r:id="rId52"/>
    <p:sldId id="1033" r:id="rId53"/>
    <p:sldId id="1044" r:id="rId54"/>
    <p:sldId id="1045" r:id="rId55"/>
    <p:sldId id="1047" r:id="rId56"/>
    <p:sldId id="104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/>
    <p:restoredTop sz="89524"/>
  </p:normalViewPr>
  <p:slideViewPr>
    <p:cSldViewPr snapToGrid="0">
      <p:cViewPr varScale="1">
        <p:scale>
          <a:sx n="114" d="100"/>
          <a:sy n="114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E20F7-A9A5-4675-BEDF-0264C3E1D8CB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1154E-B762-4802-A36D-577794403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c73387256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dc73387256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Font typeface="Merriweather Sans"/>
              <a:buNone/>
            </a:pPr>
            <a:endParaRPr dirty="0"/>
          </a:p>
        </p:txBody>
      </p:sp>
      <p:sp>
        <p:nvSpPr>
          <p:cNvPr id="302" name="Google Shape;302;gdc73387256_0_1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9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43554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3548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https://</a:t>
            </a:r>
            <a:r>
              <a:rPr lang="en-US" dirty="0" err="1">
                <a:ea typeface="ＭＳ Ｐゴシック" pitchFamily="34" charset="-128"/>
              </a:rPr>
              <a:t>twitter.com</a:t>
            </a:r>
            <a:r>
              <a:rPr lang="en-US" dirty="0">
                <a:ea typeface="ＭＳ Ｐゴシック" pitchFamily="34" charset="-128"/>
              </a:rPr>
              <a:t>/</a:t>
            </a:r>
            <a:r>
              <a:rPr lang="en-US" dirty="0" err="1">
                <a:ea typeface="ＭＳ Ｐゴシック" pitchFamily="34" charset="-128"/>
              </a:rPr>
              <a:t>i</a:t>
            </a:r>
            <a:r>
              <a:rPr lang="en-US" dirty="0">
                <a:ea typeface="ＭＳ Ｐゴシック" pitchFamily="34" charset="-128"/>
              </a:rPr>
              <a:t>/status/1731208204032651446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40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19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00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70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6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14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59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3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42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4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09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5430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14771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01703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9592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4269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4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60812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47314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45988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  <a:latin typeface="Helvetica" pitchFamily="2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60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7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57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0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916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31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8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44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38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56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4953A-E847-4B81-A1EE-12E7BBF0FEF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3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818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945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01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630596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2920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7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19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3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73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8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1_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>
            <a:spLocks noGrp="1"/>
          </p:cNvSpPr>
          <p:nvPr>
            <p:ph type="sldNum" idx="12"/>
          </p:nvPr>
        </p:nvSpPr>
        <p:spPr>
          <a:xfrm>
            <a:off x="11964939" y="553344"/>
            <a:ext cx="372000" cy="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264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339" y="36512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173" y="1825625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199" y="6492875"/>
            <a:ext cx="2743200" cy="365125"/>
          </a:xfrm>
        </p:spPr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1DBD6C6-6D76-7D4F-B3EC-2B5E8B6B25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3F19F-AC03-4367-8ABA-F665A012B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23636"/>
            <a:ext cx="838199" cy="5935554"/>
          </a:xfrm>
          <a:prstGeom prst="rect">
            <a:avLst/>
          </a:prstGeom>
        </p:spPr>
      </p:pic>
      <p:pic>
        <p:nvPicPr>
          <p:cNvPr id="9" name="Picture 4" descr="Partners | Halmstad University Solar Team">
            <a:extLst>
              <a:ext uri="{FF2B5EF4-FFF2-40B4-BE49-F238E27FC236}">
                <a16:creationId xmlns:a16="http://schemas.microsoft.com/office/drawing/2014/main" id="{86DC1A1B-A419-BB51-BBE3-1B5EA44F9F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43"/>
            <a:ext cx="881770" cy="10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2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0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1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26599-1ACA-4C2A-B504-3E05D2356E94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5.xml"/><Relationship Id="rId7" Type="http://schemas.openxmlformats.org/officeDocument/2006/relationships/image" Target="../media/image4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UbqykXVx0A" TargetMode="External"/><Relationship Id="rId4" Type="http://schemas.openxmlformats.org/officeDocument/2006/relationships/hyperlink" Target="http://karpathy.github.io/2016/05/31/r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1eYniJ0Rnk" TargetMode="Externa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5"/>
          <p:cNvSpPr/>
          <p:nvPr/>
        </p:nvSpPr>
        <p:spPr>
          <a:xfrm>
            <a:off x="0" y="1183067"/>
            <a:ext cx="12192000" cy="3679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28625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85"/>
          <p:cNvSpPr txBox="1"/>
          <p:nvPr/>
        </p:nvSpPr>
        <p:spPr>
          <a:xfrm>
            <a:off x="163967" y="2075149"/>
            <a:ext cx="11864000" cy="1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GB" sz="48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Artificial Intelligence</a:t>
            </a:r>
          </a:p>
          <a:p>
            <a:pPr algn="ctr">
              <a:buClr>
                <a:srgbClr val="000000"/>
              </a:buClr>
              <a:buSzPts val="2500"/>
            </a:pPr>
            <a:r>
              <a:rPr lang="en-GB" sz="44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Lecture 7: Reinforcement Learning</a:t>
            </a:r>
            <a:endParaRPr sz="4400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cxnSp>
        <p:nvCxnSpPr>
          <p:cNvPr id="310" name="Google Shape;310;p85"/>
          <p:cNvCxnSpPr/>
          <p:nvPr/>
        </p:nvCxnSpPr>
        <p:spPr>
          <a:xfrm>
            <a:off x="-25400" y="5215167"/>
            <a:ext cx="12230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85"/>
          <p:cNvCxnSpPr/>
          <p:nvPr/>
        </p:nvCxnSpPr>
        <p:spPr>
          <a:xfrm>
            <a:off x="-25400" y="6184900"/>
            <a:ext cx="12230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Halmstad University » Swedish Chamber of Commerce Taipei">
            <a:extLst>
              <a:ext uri="{FF2B5EF4-FFF2-40B4-BE49-F238E27FC236}">
                <a16:creationId xmlns:a16="http://schemas.microsoft.com/office/drawing/2014/main" id="{38D9C466-F65D-9142-C6FA-8810057A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" y="5025328"/>
            <a:ext cx="3585939" cy="13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Academia | Pica4x6">
            <a:extLst>
              <a:ext uri="{FF2B5EF4-FFF2-40B4-BE49-F238E27FC236}">
                <a16:creationId xmlns:a16="http://schemas.microsoft.com/office/drawing/2014/main" id="{762657CF-0467-CF90-5C78-A3451A5D7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20A8953-6E24-6A1C-CAB2-D7AE27D2C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9666" y="239479"/>
            <a:ext cx="75099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20315">
              <a:lnSpc>
                <a:spcPct val="100000"/>
              </a:lnSpc>
              <a:spcBef>
                <a:spcPts val="105"/>
              </a:spcBef>
            </a:pPr>
            <a:r>
              <a:rPr lang="en-US" sz="4800" dirty="0">
                <a:latin typeface="Comic Sans MS" panose="030F0902030302020204" pitchFamily="66" charset="0"/>
                <a:cs typeface="Calibri"/>
              </a:rPr>
              <a:t>Offline Planning</a:t>
            </a:r>
            <a:endParaRPr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0C88A5F-2058-AB7D-E511-6F7C272C1F8F}"/>
              </a:ext>
            </a:extLst>
          </p:cNvPr>
          <p:cNvSpPr txBox="1"/>
          <p:nvPr/>
        </p:nvSpPr>
        <p:spPr>
          <a:xfrm>
            <a:off x="11130504" y="7305571"/>
            <a:ext cx="10604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25" dirty="0">
                <a:latin typeface="Trebuchet MS"/>
                <a:cs typeface="Trebuchet MS"/>
              </a:rPr>
              <a:t>7</a:t>
            </a:r>
            <a:endParaRPr sz="1250">
              <a:latin typeface="Trebuchet MS"/>
              <a:cs typeface="Trebuchet M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4F6220A-483D-51F2-7C85-251D3E9D92A5}"/>
              </a:ext>
            </a:extLst>
          </p:cNvPr>
          <p:cNvSpPr txBox="1">
            <a:spLocks/>
          </p:cNvSpPr>
          <p:nvPr/>
        </p:nvSpPr>
        <p:spPr bwMode="auto">
          <a:xfrm>
            <a:off x="1048282" y="5200000"/>
            <a:ext cx="5521680" cy="1577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100" kern="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1800" kern="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1800" kern="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1800" kern="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5503DF-E5B6-E956-3174-DF6F6CB0B95A}"/>
              </a:ext>
            </a:extLst>
          </p:cNvPr>
          <p:cNvSpPr txBox="1"/>
          <p:nvPr/>
        </p:nvSpPr>
        <p:spPr>
          <a:xfrm>
            <a:off x="8390678" y="3773480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C00000"/>
                </a:solidFill>
                <a:ea typeface="Microsoft YaHei" panose="020B0503020204020204" pitchFamily="34" charset="-122"/>
                <a:cs typeface="Calibri"/>
              </a:rPr>
              <a:t>Play 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8C57F9-77F2-F61D-32A0-7AFAFB63FB1D}"/>
              </a:ext>
            </a:extLst>
          </p:cNvPr>
          <p:cNvSpPr txBox="1"/>
          <p:nvPr/>
        </p:nvSpPr>
        <p:spPr>
          <a:xfrm>
            <a:off x="8390678" y="4466915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0070C0"/>
                </a:solidFill>
                <a:ea typeface="Microsoft YaHei" panose="020B0503020204020204" pitchFamily="34" charset="-122"/>
                <a:cs typeface="Calibri"/>
              </a:rPr>
              <a:t>Play Blue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B23405-7004-19CF-7F87-98CEE9AE9E0D}"/>
              </a:ext>
            </a:extLst>
          </p:cNvPr>
          <p:cNvSpPr txBox="1"/>
          <p:nvPr/>
        </p:nvSpPr>
        <p:spPr>
          <a:xfrm>
            <a:off x="10072614" y="3148093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000000"/>
                </a:solidFill>
                <a:ea typeface="Microsoft YaHei" panose="020B0503020204020204" pitchFamily="34" charset="-122"/>
                <a:cs typeface="Calibri"/>
              </a:rPr>
              <a:t>Value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693C3AE-BFE0-0D51-0238-219B4F63708C}"/>
              </a:ext>
            </a:extLst>
          </p:cNvPr>
          <p:cNvSpPr/>
          <p:nvPr/>
        </p:nvSpPr>
        <p:spPr>
          <a:xfrm>
            <a:off x="8498904" y="1560940"/>
            <a:ext cx="1657350" cy="131445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No discount</a:t>
            </a: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100 time steps</a:t>
            </a:r>
            <a:endParaRPr kumimoji="0" lang="en-US" sz="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Both states have the same value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1868D1-762A-6D7C-E10F-CD720F15A1B7}"/>
              </a:ext>
            </a:extLst>
          </p:cNvPr>
          <p:cNvSpPr txBox="1"/>
          <p:nvPr/>
        </p:nvSpPr>
        <p:spPr>
          <a:xfrm>
            <a:off x="9990878" y="3781115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000000"/>
                </a:solidFill>
                <a:ea typeface="Microsoft YaHei" panose="020B0503020204020204" pitchFamily="34" charset="-122"/>
                <a:cs typeface="Calibri"/>
              </a:rPr>
              <a:t>150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5D604D-EEB1-1D24-2D90-C6B685D4D7C5}"/>
              </a:ext>
            </a:extLst>
          </p:cNvPr>
          <p:cNvSpPr txBox="1"/>
          <p:nvPr/>
        </p:nvSpPr>
        <p:spPr>
          <a:xfrm>
            <a:off x="9990878" y="4466915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srgbClr val="000000"/>
                </a:solidFill>
                <a:ea typeface="Microsoft YaHei" panose="020B0503020204020204" pitchFamily="34" charset="-122"/>
                <a:cs typeface="Calibri"/>
              </a:rPr>
              <a:t>100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C4CE151-CE38-C62F-047A-79FEDF7D415C}"/>
              </a:ext>
            </a:extLst>
          </p:cNvPr>
          <p:cNvSpPr/>
          <p:nvPr/>
        </p:nvSpPr>
        <p:spPr>
          <a:xfrm>
            <a:off x="8115613" y="3127556"/>
            <a:ext cx="3143250" cy="2171700"/>
          </a:xfrm>
          <a:prstGeom prst="roundRect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90CFF3-E7E4-3B78-02DF-D058D6F7BBE3}"/>
              </a:ext>
            </a:extLst>
          </p:cNvPr>
          <p:cNvGrpSpPr/>
          <p:nvPr/>
        </p:nvGrpSpPr>
        <p:grpSpPr>
          <a:xfrm>
            <a:off x="2119470" y="1350079"/>
            <a:ext cx="5029200" cy="2045725"/>
            <a:chOff x="1600200" y="1815326"/>
            <a:chExt cx="8756724" cy="35619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775BCE-7C48-3CFB-5707-362ACBA0254F}"/>
                </a:ext>
              </a:extLst>
            </p:cNvPr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2E1CDB0-1D9D-082C-64EB-986A69B972F2}"/>
                </a:ext>
              </a:extLst>
            </p:cNvPr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0000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707FEB93-4F8B-D89B-349C-1ACEF2612B5A}"/>
                </a:ext>
              </a:extLst>
            </p:cNvPr>
            <p:cNvCxnSpPr>
              <a:stCxn id="38" idx="0"/>
              <a:endCxn id="39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13">
              <a:extLst>
                <a:ext uri="{FF2B5EF4-FFF2-40B4-BE49-F238E27FC236}">
                  <a16:creationId xmlns:a16="http://schemas.microsoft.com/office/drawing/2014/main" id="{D2C082ED-5856-3609-F120-924D7E84ADE3}"/>
                </a:ext>
              </a:extLst>
            </p:cNvPr>
            <p:cNvCxnSpPr>
              <a:stCxn id="38" idx="0"/>
              <a:endCxn id="38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3B816938-A412-E81E-027E-AF0508D11650}"/>
                </a:ext>
              </a:extLst>
            </p:cNvPr>
            <p:cNvCxnSpPr>
              <a:stCxn id="39" idx="4"/>
              <a:endCxn id="38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13">
              <a:extLst>
                <a:ext uri="{FF2B5EF4-FFF2-40B4-BE49-F238E27FC236}">
                  <a16:creationId xmlns:a16="http://schemas.microsoft.com/office/drawing/2014/main" id="{0423B897-F8A5-728E-2BEC-06733CF8F093}"/>
                </a:ext>
              </a:extLst>
            </p:cNvPr>
            <p:cNvCxnSpPr>
              <a:stCxn id="39" idx="4"/>
              <a:endCxn id="39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29">
              <a:extLst>
                <a:ext uri="{FF2B5EF4-FFF2-40B4-BE49-F238E27FC236}">
                  <a16:creationId xmlns:a16="http://schemas.microsoft.com/office/drawing/2014/main" id="{56DFF618-EB05-EDC1-05C2-122B0D6D73BE}"/>
                </a:ext>
              </a:extLst>
            </p:cNvPr>
            <p:cNvCxnSpPr>
              <a:stCxn id="39" idx="6"/>
              <a:endCxn id="38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13">
              <a:extLst>
                <a:ext uri="{FF2B5EF4-FFF2-40B4-BE49-F238E27FC236}">
                  <a16:creationId xmlns:a16="http://schemas.microsoft.com/office/drawing/2014/main" id="{1A435835-2214-BD53-BE64-F78AFF20DB92}"/>
                </a:ext>
              </a:extLst>
            </p:cNvPr>
            <p:cNvCxnSpPr>
              <a:stCxn id="38" idx="4"/>
              <a:endCxn id="38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AE246E-87F4-B261-ABB4-B5EEA461EF62}"/>
                </a:ext>
              </a:extLst>
            </p:cNvPr>
            <p:cNvSpPr txBox="1"/>
            <p:nvPr/>
          </p:nvSpPr>
          <p:spPr>
            <a:xfrm>
              <a:off x="1600200" y="3769613"/>
              <a:ext cx="995082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387018E-2E29-461A-1886-19B9C73B0E5F}"/>
                </a:ext>
              </a:extLst>
            </p:cNvPr>
            <p:cNvSpPr txBox="1"/>
            <p:nvPr/>
          </p:nvSpPr>
          <p:spPr>
            <a:xfrm>
              <a:off x="9349291" y="3769615"/>
              <a:ext cx="1007633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888431-B825-9FD4-593E-484DD78CDA2D}"/>
                </a:ext>
              </a:extLst>
            </p:cNvPr>
            <p:cNvSpPr txBox="1"/>
            <p:nvPr/>
          </p:nvSpPr>
          <p:spPr>
            <a:xfrm>
              <a:off x="5333999" y="181532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DFF6D0-AB11-AD7E-14BB-0F0E14C21904}"/>
                </a:ext>
              </a:extLst>
            </p:cNvPr>
            <p:cNvSpPr txBox="1"/>
            <p:nvPr/>
          </p:nvSpPr>
          <p:spPr>
            <a:xfrm>
              <a:off x="4800600" y="282660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2555D4F-6324-4DB9-52E9-45B5A2BBA182}"/>
                </a:ext>
              </a:extLst>
            </p:cNvPr>
            <p:cNvSpPr txBox="1"/>
            <p:nvPr/>
          </p:nvSpPr>
          <p:spPr>
            <a:xfrm>
              <a:off x="5282004" y="426715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BCDA3A1-A3C6-F1D2-6A06-397B74759EF2}"/>
                </a:ext>
              </a:extLst>
            </p:cNvPr>
            <p:cNvSpPr txBox="1"/>
            <p:nvPr/>
          </p:nvSpPr>
          <p:spPr>
            <a:xfrm>
              <a:off x="6730701" y="313763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4B8E90-1354-CA43-FC5B-EA3D6FB42771}"/>
              </a:ext>
            </a:extLst>
          </p:cNvPr>
          <p:cNvSpPr txBox="1"/>
          <p:nvPr/>
        </p:nvSpPr>
        <p:spPr>
          <a:xfrm>
            <a:off x="1840649" y="4005250"/>
            <a:ext cx="591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sz="2400" dirty="0"/>
              <a:t>What is the right thing or optimal policy here?</a:t>
            </a:r>
          </a:p>
        </p:txBody>
      </p:sp>
    </p:spTree>
    <p:extLst>
      <p:ext uri="{BB962C8B-B14F-4D97-AF65-F5344CB8AC3E}">
        <p14:creationId xmlns:p14="http://schemas.microsoft.com/office/powerpoint/2010/main" val="40336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4" grpId="0"/>
      <p:bldP spid="35" grpId="0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Comic Sans MS" panose="030F0902030302020204" pitchFamily="66" charset="0"/>
                <a:ea typeface="ＭＳ Ｐゴシック" pitchFamily="34" charset="-128"/>
              </a:rPr>
              <a:t>Let’s Play!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B7274B7-5E6D-B2FC-171D-936E5D13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6275" y="2116094"/>
            <a:ext cx="2286000" cy="22860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DDF4DF-8C10-284A-E73D-0EC9F3248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2625" y="2058944"/>
            <a:ext cx="2057400" cy="22860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5A419-E436-40C2-54F9-996AAD4593D8}"/>
              </a:ext>
            </a:extLst>
          </p:cNvPr>
          <p:cNvSpPr txBox="1"/>
          <p:nvPr/>
        </p:nvSpPr>
        <p:spPr>
          <a:xfrm>
            <a:off x="8079775" y="4524029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77093D-C9B7-5A0D-7749-9A0A77F762F9}"/>
              </a:ext>
            </a:extLst>
          </p:cNvPr>
          <p:cNvSpPr txBox="1"/>
          <p:nvPr/>
        </p:nvSpPr>
        <p:spPr>
          <a:xfrm>
            <a:off x="8479825" y="451639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190EF-5ACE-ED2E-1B90-48D475938CFC}"/>
              </a:ext>
            </a:extLst>
          </p:cNvPr>
          <p:cNvSpPr txBox="1"/>
          <p:nvPr/>
        </p:nvSpPr>
        <p:spPr>
          <a:xfrm>
            <a:off x="8879875" y="451639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5CBF4-47EB-1C35-C355-9E2D29D76D02}"/>
              </a:ext>
            </a:extLst>
          </p:cNvPr>
          <p:cNvSpPr txBox="1"/>
          <p:nvPr/>
        </p:nvSpPr>
        <p:spPr>
          <a:xfrm>
            <a:off x="9279925" y="451639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282C-A14C-1171-5CF2-93DB3D22B8DB}"/>
              </a:ext>
            </a:extLst>
          </p:cNvPr>
          <p:cNvSpPr txBox="1"/>
          <p:nvPr/>
        </p:nvSpPr>
        <p:spPr>
          <a:xfrm>
            <a:off x="9679975" y="451639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45736-E915-7827-C447-297537AEFB84}"/>
              </a:ext>
            </a:extLst>
          </p:cNvPr>
          <p:cNvSpPr txBox="1"/>
          <p:nvPr/>
        </p:nvSpPr>
        <p:spPr>
          <a:xfrm>
            <a:off x="8079775" y="4924079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B327F8-B314-6F16-B4D4-50B45147EC73}"/>
              </a:ext>
            </a:extLst>
          </p:cNvPr>
          <p:cNvSpPr txBox="1"/>
          <p:nvPr/>
        </p:nvSpPr>
        <p:spPr>
          <a:xfrm>
            <a:off x="8479825" y="491644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511B7-F1A7-E33C-134F-5D075AEA8482}"/>
              </a:ext>
            </a:extLst>
          </p:cNvPr>
          <p:cNvSpPr txBox="1"/>
          <p:nvPr/>
        </p:nvSpPr>
        <p:spPr>
          <a:xfrm>
            <a:off x="8879875" y="491644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D010B-B7F5-AC98-50C7-7C35FF1F4014}"/>
              </a:ext>
            </a:extLst>
          </p:cNvPr>
          <p:cNvSpPr txBox="1"/>
          <p:nvPr/>
        </p:nvSpPr>
        <p:spPr>
          <a:xfrm>
            <a:off x="9279925" y="491644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1CB18-542B-7D10-08EE-3E2DF95AEBDE}"/>
              </a:ext>
            </a:extLst>
          </p:cNvPr>
          <p:cNvSpPr txBox="1"/>
          <p:nvPr/>
        </p:nvSpPr>
        <p:spPr>
          <a:xfrm>
            <a:off x="9679975" y="4916444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2987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981450" y="3500304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21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7696200" y="3500304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67413" y="1771517"/>
            <a:ext cx="75325" cy="3532900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4238626" y="3500305"/>
            <a:ext cx="257175" cy="257175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49264" y="2210543"/>
            <a:ext cx="75325" cy="3532900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7696201" y="3757480"/>
            <a:ext cx="257175" cy="257175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4238626" y="3757480"/>
            <a:ext cx="3971925" cy="257175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981451" y="3757480"/>
            <a:ext cx="257175" cy="257175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09850" y="4014653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pPr defTabSz="685800"/>
            <a:endParaRPr lang="en-US" dirty="0">
              <a:solidFill>
                <a:srgbClr val="000000"/>
              </a:solidFill>
              <a:latin typeface="Calibri" pitchFamily="34" charset="0"/>
            </a:endParaRP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10600" y="3957503"/>
            <a:ext cx="58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pPr defTabSz="685800"/>
            <a:endParaRPr lang="en-US" dirty="0">
              <a:solidFill>
                <a:srgbClr val="000000"/>
              </a:solidFill>
              <a:latin typeface="Calibri" pitchFamily="34" charset="0"/>
            </a:endParaRP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4500" y="252540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??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4450" y="316280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?? </a:t>
            </a:r>
          </a:p>
          <a:p>
            <a:pPr defTabSz="685800"/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38800" y="43004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??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7500" y="355745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 pitchFamily="34" charset="0"/>
              </a:rPr>
              <a:t>?? </a:t>
            </a:r>
          </a:p>
          <a:p>
            <a:pPr defTabSz="685800"/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3519A68A-E298-B320-5BFD-B1584CD9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Comic Sans MS" panose="030F0902030302020204" pitchFamily="66" charset="0"/>
                <a:ea typeface="ＭＳ Ｐゴシック" pitchFamily="34" charset="-128"/>
              </a:rPr>
              <a:t>Online Planning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573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Comic Sans MS" panose="030F0902030302020204" pitchFamily="66" charset="0"/>
                <a:ea typeface="ＭＳ Ｐゴシック" pitchFamily="34" charset="-128"/>
              </a:rPr>
              <a:t>Let’s Play!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1F85201-2C5D-5C9B-EDE8-0A6537797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7420" y="1980170"/>
            <a:ext cx="2286000" cy="2286000"/>
          </a:xfrm>
          <a:prstGeom prst="rect">
            <a:avLst/>
          </a:prstGeom>
          <a:noFill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0D151E9-9447-5512-54A6-5A927E6EE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3770" y="1923020"/>
            <a:ext cx="2057400" cy="2286000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3C3DDD-5D0C-2EEF-F580-4D8716E66271}"/>
              </a:ext>
            </a:extLst>
          </p:cNvPr>
          <p:cNvSpPr txBox="1"/>
          <p:nvPr/>
        </p:nvSpPr>
        <p:spPr>
          <a:xfrm>
            <a:off x="7980920" y="438810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C63D9-6EA3-FAE2-4788-9A34481383D9}"/>
              </a:ext>
            </a:extLst>
          </p:cNvPr>
          <p:cNvSpPr txBox="1"/>
          <p:nvPr/>
        </p:nvSpPr>
        <p:spPr>
          <a:xfrm>
            <a:off x="8380970" y="438047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E4693-083D-3572-9090-C3DF8CF9E3F6}"/>
              </a:ext>
            </a:extLst>
          </p:cNvPr>
          <p:cNvSpPr txBox="1"/>
          <p:nvPr/>
        </p:nvSpPr>
        <p:spPr>
          <a:xfrm>
            <a:off x="8781020" y="438047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A2C0-2388-6F29-58AB-647E6631BE0C}"/>
              </a:ext>
            </a:extLst>
          </p:cNvPr>
          <p:cNvSpPr txBox="1"/>
          <p:nvPr/>
        </p:nvSpPr>
        <p:spPr>
          <a:xfrm>
            <a:off x="9181070" y="438047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88C4C1-7C6A-7A0F-3EE2-D558596FD755}"/>
              </a:ext>
            </a:extLst>
          </p:cNvPr>
          <p:cNvSpPr txBox="1"/>
          <p:nvPr/>
        </p:nvSpPr>
        <p:spPr>
          <a:xfrm>
            <a:off x="9581120" y="438047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F58C5D-977C-6120-75FE-783366C20116}"/>
              </a:ext>
            </a:extLst>
          </p:cNvPr>
          <p:cNvSpPr txBox="1"/>
          <p:nvPr/>
        </p:nvSpPr>
        <p:spPr>
          <a:xfrm>
            <a:off x="7980920" y="478815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56A84-4298-8E70-09E4-5EC0471FED2D}"/>
              </a:ext>
            </a:extLst>
          </p:cNvPr>
          <p:cNvSpPr txBox="1"/>
          <p:nvPr/>
        </p:nvSpPr>
        <p:spPr>
          <a:xfrm>
            <a:off x="8380970" y="478052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4D58D-6189-6A3C-5C07-7958204A51EF}"/>
              </a:ext>
            </a:extLst>
          </p:cNvPr>
          <p:cNvSpPr txBox="1"/>
          <p:nvPr/>
        </p:nvSpPr>
        <p:spPr>
          <a:xfrm>
            <a:off x="8781020" y="478052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4A9E6-A077-37E1-3E47-164D891322BF}"/>
              </a:ext>
            </a:extLst>
          </p:cNvPr>
          <p:cNvSpPr txBox="1"/>
          <p:nvPr/>
        </p:nvSpPr>
        <p:spPr>
          <a:xfrm>
            <a:off x="9181070" y="478052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40D3AD-37AF-B7A5-27FE-02206077930E}"/>
              </a:ext>
            </a:extLst>
          </p:cNvPr>
          <p:cNvSpPr txBox="1"/>
          <p:nvPr/>
        </p:nvSpPr>
        <p:spPr>
          <a:xfrm>
            <a:off x="9581120" y="478052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310620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What Just Happened?</a:t>
            </a:r>
            <a:endParaRPr lang="en-SE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5847CC-7C0B-A56E-3885-F242D2CE0147}"/>
              </a:ext>
            </a:extLst>
          </p:cNvPr>
          <p:cNvSpPr txBox="1">
            <a:spLocks/>
          </p:cNvSpPr>
          <p:nvPr/>
        </p:nvSpPr>
        <p:spPr bwMode="auto">
          <a:xfrm>
            <a:off x="1016838" y="1655563"/>
            <a:ext cx="10190740" cy="462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That wasn’t planning, it was learning!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Specifically, reinforcement learning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There was an MDP, but you couldn’t solve it with just computation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You needed to actually act to figure it out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Important ideas in reinforcement learning that came up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Exploration: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you have to try unknown actions to get information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Exploitation: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eventually, you have to use what you know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Regret: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even if you learn intelligently, you make mistakes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Sampling: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because of chance, you have to try things repeatedly</a:t>
            </a:r>
          </a:p>
          <a:p>
            <a:pPr marL="557185" marR="0" lvl="1" indent="-21430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Difficulty: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learning can be much harder than solving a known MDP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DA42469-D58C-29A3-9D75-9386E57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90338" y="1564674"/>
            <a:ext cx="1771650" cy="1771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25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3">
            <a:extLst>
              <a:ext uri="{FF2B5EF4-FFF2-40B4-BE49-F238E27FC236}">
                <a16:creationId xmlns:a16="http://schemas.microsoft.com/office/drawing/2014/main" id="{9954BD49-E189-FC89-26E1-7A43DC0F01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946" y="1444940"/>
            <a:ext cx="1234713" cy="1860235"/>
          </a:xfrm>
          <a:prstGeom prst="rect">
            <a:avLst/>
          </a:prstGeom>
        </p:spPr>
      </p:pic>
      <p:grpSp>
        <p:nvGrpSpPr>
          <p:cNvPr id="8" name="object 4">
            <a:extLst>
              <a:ext uri="{FF2B5EF4-FFF2-40B4-BE49-F238E27FC236}">
                <a16:creationId xmlns:a16="http://schemas.microsoft.com/office/drawing/2014/main" id="{BB3DB968-7AEE-D8A9-6212-EAB0138AB647}"/>
              </a:ext>
            </a:extLst>
          </p:cNvPr>
          <p:cNvGrpSpPr/>
          <p:nvPr/>
        </p:nvGrpSpPr>
        <p:grpSpPr>
          <a:xfrm>
            <a:off x="2591008" y="1240947"/>
            <a:ext cx="6545207" cy="2120802"/>
            <a:chOff x="2419281" y="1326214"/>
            <a:chExt cx="6774180" cy="208026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BC9463B-92C0-D51E-0DE4-7463A3DB831E}"/>
                </a:ext>
              </a:extLst>
            </p:cNvPr>
            <p:cNvSpPr/>
            <p:nvPr/>
          </p:nvSpPr>
          <p:spPr>
            <a:xfrm>
              <a:off x="2431997" y="1556862"/>
              <a:ext cx="6748145" cy="1837055"/>
            </a:xfrm>
            <a:custGeom>
              <a:avLst/>
              <a:gdLst/>
              <a:ahLst/>
              <a:cxnLst/>
              <a:rect l="l" t="t" r="r" b="b"/>
              <a:pathLst>
                <a:path w="6748145" h="1837054">
                  <a:moveTo>
                    <a:pt x="0" y="0"/>
                  </a:moveTo>
                  <a:lnTo>
                    <a:pt x="0" y="1836874"/>
                  </a:lnTo>
                  <a:lnTo>
                    <a:pt x="6748126" y="1836874"/>
                  </a:lnTo>
                  <a:lnTo>
                    <a:pt x="674812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30707B5C-8E3B-B3B6-9FCA-037D2C7756DE}"/>
                </a:ext>
              </a:extLst>
            </p:cNvPr>
            <p:cNvSpPr/>
            <p:nvPr/>
          </p:nvSpPr>
          <p:spPr>
            <a:xfrm>
              <a:off x="2559152" y="1326214"/>
              <a:ext cx="4853940" cy="461645"/>
            </a:xfrm>
            <a:custGeom>
              <a:avLst/>
              <a:gdLst/>
              <a:ahLst/>
              <a:cxnLst/>
              <a:rect l="l" t="t" r="r" b="b"/>
              <a:pathLst>
                <a:path w="4853940" h="461644">
                  <a:moveTo>
                    <a:pt x="4853376" y="0"/>
                  </a:moveTo>
                  <a:lnTo>
                    <a:pt x="0" y="0"/>
                  </a:lnTo>
                  <a:lnTo>
                    <a:pt x="0" y="461295"/>
                  </a:lnTo>
                  <a:lnTo>
                    <a:pt x="4853376" y="461295"/>
                  </a:lnTo>
                  <a:lnTo>
                    <a:pt x="4853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7">
            <a:extLst>
              <a:ext uri="{FF2B5EF4-FFF2-40B4-BE49-F238E27FC236}">
                <a16:creationId xmlns:a16="http://schemas.microsoft.com/office/drawing/2014/main" id="{16F1B439-9763-34E0-A317-CCB51D346AD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7090" y="3770192"/>
            <a:ext cx="1633184" cy="2001476"/>
          </a:xfrm>
          <a:prstGeom prst="rect">
            <a:avLst/>
          </a:prstGeom>
        </p:spPr>
      </p:pic>
      <p:grpSp>
        <p:nvGrpSpPr>
          <p:cNvPr id="12" name="object 8">
            <a:extLst>
              <a:ext uri="{FF2B5EF4-FFF2-40B4-BE49-F238E27FC236}">
                <a16:creationId xmlns:a16="http://schemas.microsoft.com/office/drawing/2014/main" id="{ADA6A647-65AE-8EB0-289E-289347782208}"/>
              </a:ext>
            </a:extLst>
          </p:cNvPr>
          <p:cNvGrpSpPr/>
          <p:nvPr/>
        </p:nvGrpSpPr>
        <p:grpSpPr>
          <a:xfrm>
            <a:off x="2603294" y="3420062"/>
            <a:ext cx="6545207" cy="2120802"/>
            <a:chOff x="2419281" y="3685566"/>
            <a:chExt cx="6774180" cy="2080260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056ABD60-EA0E-196E-1795-95EDE93CA212}"/>
                </a:ext>
              </a:extLst>
            </p:cNvPr>
            <p:cNvSpPr/>
            <p:nvPr/>
          </p:nvSpPr>
          <p:spPr>
            <a:xfrm>
              <a:off x="2431997" y="3916214"/>
              <a:ext cx="6748145" cy="1837055"/>
            </a:xfrm>
            <a:custGeom>
              <a:avLst/>
              <a:gdLst/>
              <a:ahLst/>
              <a:cxnLst/>
              <a:rect l="l" t="t" r="r" b="b"/>
              <a:pathLst>
                <a:path w="6748145" h="1837054">
                  <a:moveTo>
                    <a:pt x="0" y="0"/>
                  </a:moveTo>
                  <a:lnTo>
                    <a:pt x="0" y="1836874"/>
                  </a:lnTo>
                  <a:lnTo>
                    <a:pt x="6748126" y="1836874"/>
                  </a:lnTo>
                  <a:lnTo>
                    <a:pt x="674812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BFD6F07-75DF-BFF4-7FBA-4C2DEAA7F40B}"/>
                </a:ext>
              </a:extLst>
            </p:cNvPr>
            <p:cNvSpPr/>
            <p:nvPr/>
          </p:nvSpPr>
          <p:spPr>
            <a:xfrm>
              <a:off x="2559152" y="3685566"/>
              <a:ext cx="4658360" cy="461645"/>
            </a:xfrm>
            <a:custGeom>
              <a:avLst/>
              <a:gdLst/>
              <a:ahLst/>
              <a:cxnLst/>
              <a:rect l="l" t="t" r="r" b="b"/>
              <a:pathLst>
                <a:path w="4658359" h="461645">
                  <a:moveTo>
                    <a:pt x="4658195" y="0"/>
                  </a:moveTo>
                  <a:lnTo>
                    <a:pt x="0" y="0"/>
                  </a:lnTo>
                  <a:lnTo>
                    <a:pt x="0" y="461295"/>
                  </a:lnTo>
                  <a:lnTo>
                    <a:pt x="4658195" y="461295"/>
                  </a:lnTo>
                  <a:lnTo>
                    <a:pt x="4658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1">
            <a:extLst>
              <a:ext uri="{FF2B5EF4-FFF2-40B4-BE49-F238E27FC236}">
                <a16:creationId xmlns:a16="http://schemas.microsoft.com/office/drawing/2014/main" id="{9107BEBD-B932-D26B-97F5-5969017AF433}"/>
              </a:ext>
            </a:extLst>
          </p:cNvPr>
          <p:cNvSpPr txBox="1"/>
          <p:nvPr/>
        </p:nvSpPr>
        <p:spPr>
          <a:xfrm>
            <a:off x="2718179" y="1086332"/>
            <a:ext cx="6225555" cy="4125040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12700">
              <a:spcBef>
                <a:spcPts val="995"/>
              </a:spcBef>
            </a:pPr>
            <a:r>
              <a:rPr sz="2500" b="1" spc="90" dirty="0">
                <a:solidFill>
                  <a:srgbClr val="0000FF"/>
                </a:solidFill>
                <a:latin typeface="Calibri"/>
                <a:cs typeface="Calibri"/>
              </a:rPr>
              <a:t>Markov</a:t>
            </a:r>
            <a:r>
              <a:rPr sz="2500" b="1" spc="3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65" dirty="0">
                <a:solidFill>
                  <a:srgbClr val="0000FF"/>
                </a:solidFill>
                <a:latin typeface="Calibri"/>
                <a:cs typeface="Calibri"/>
              </a:rPr>
              <a:t>decision</a:t>
            </a:r>
            <a:r>
              <a:rPr sz="2500" b="1" spc="3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75" dirty="0">
                <a:solidFill>
                  <a:srgbClr val="0000FF"/>
                </a:solidFill>
                <a:latin typeface="Calibri"/>
                <a:cs typeface="Calibri"/>
              </a:rPr>
              <a:t>process</a:t>
            </a:r>
            <a:r>
              <a:rPr sz="2500" b="1" spc="3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80" dirty="0">
                <a:solidFill>
                  <a:srgbClr val="0000FF"/>
                </a:solidFill>
                <a:latin typeface="Calibri"/>
                <a:cs typeface="Calibri"/>
              </a:rPr>
              <a:t>(offline)</a:t>
            </a:r>
            <a:endParaRPr sz="2500" dirty="0">
              <a:latin typeface="Calibri"/>
              <a:cs typeface="Calibri"/>
            </a:endParaRPr>
          </a:p>
          <a:p>
            <a:pPr marL="894715" marR="5080" indent="-322580">
              <a:lnSpc>
                <a:spcPct val="101600"/>
              </a:lnSpc>
              <a:spcBef>
                <a:spcPts val="850"/>
              </a:spcBef>
              <a:buFont typeface="Meiryo"/>
              <a:buChar char="•"/>
              <a:tabLst>
                <a:tab pos="895350" algn="l"/>
                <a:tab pos="1768475" algn="l"/>
                <a:tab pos="2880995" algn="l"/>
                <a:tab pos="3892550" algn="l"/>
                <a:tab pos="4350385" algn="l"/>
                <a:tab pos="5088255" algn="l"/>
                <a:tab pos="5712460" algn="l"/>
              </a:tabLst>
            </a:pPr>
            <a:r>
              <a:rPr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sz="2000" spc="-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mental</a:t>
            </a:r>
            <a:r>
              <a:rPr lang="en-US"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world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works.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4715" indent="-323215">
              <a:spcBef>
                <a:spcPts val="1650"/>
              </a:spcBef>
              <a:buFont typeface="Meiryo"/>
              <a:buChar char="•"/>
              <a:tabLst>
                <a:tab pos="89535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sz="20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collect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sz="20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0" dirty="0">
                <a:latin typeface="Calibri" panose="020F0502020204030204" pitchFamily="34" charset="0"/>
                <a:cs typeface="Calibri" panose="020F0502020204030204" pitchFamily="34" charset="0"/>
              </a:rPr>
              <a:t>rewards.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0"/>
              </a:spcBef>
              <a:buFont typeface="Meiryo"/>
              <a:buChar char="•"/>
            </a:pPr>
            <a:endParaRPr sz="3400" dirty="0">
              <a:latin typeface="Trebuchet MS"/>
              <a:cs typeface="Trebuchet MS"/>
            </a:endParaRPr>
          </a:p>
          <a:p>
            <a:pPr marL="12700">
              <a:spcBef>
                <a:spcPts val="5"/>
              </a:spcBef>
            </a:pPr>
            <a:endParaRPr lang="en-US" sz="2500" b="1" spc="9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500" b="1" spc="95" dirty="0">
                <a:solidFill>
                  <a:srgbClr val="FF0000"/>
                </a:solidFill>
                <a:latin typeface="Calibri"/>
                <a:cs typeface="Calibri"/>
              </a:rPr>
              <a:t>Reinforcement</a:t>
            </a:r>
            <a:r>
              <a:rPr sz="2500" b="1" spc="3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6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2500" b="1" spc="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100" dirty="0">
                <a:solidFill>
                  <a:srgbClr val="FF0000"/>
                </a:solidFill>
                <a:latin typeface="Calibri"/>
                <a:cs typeface="Calibri"/>
              </a:rPr>
              <a:t>(online)</a:t>
            </a:r>
            <a:endParaRPr sz="2500" dirty="0">
              <a:latin typeface="Calibri"/>
              <a:cs typeface="Calibri"/>
            </a:endParaRPr>
          </a:p>
          <a:p>
            <a:pPr marL="894715" indent="-323215">
              <a:spcBef>
                <a:spcPts val="2030"/>
              </a:spcBef>
              <a:buFont typeface="Meiryo"/>
              <a:buChar char="•"/>
              <a:tabLst>
                <a:tab pos="895350" algn="l"/>
              </a:tabLst>
            </a:pP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sz="2000" spc="-14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30" dirty="0"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45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5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5" dirty="0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sz="20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works.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4715" marR="5080" indent="-322580">
              <a:lnSpc>
                <a:spcPct val="101600"/>
              </a:lnSpc>
              <a:spcBef>
                <a:spcPts val="1455"/>
              </a:spcBef>
              <a:buFont typeface="Meiryo"/>
              <a:buChar char="•"/>
              <a:tabLst>
                <a:tab pos="895350" algn="l"/>
              </a:tabLst>
            </a:pPr>
            <a:r>
              <a:rPr sz="2000" spc="-55" dirty="0">
                <a:latin typeface="Calibri" panose="020F0502020204030204" pitchFamily="34" charset="0"/>
                <a:cs typeface="Calibri" panose="020F0502020204030204" pitchFamily="34" charset="0"/>
              </a:rPr>
              <a:t>Perform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45" dirty="0"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sz="2000" spc="-75" dirty="0"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sz="2000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30" dirty="0"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sz="20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out </a:t>
            </a:r>
            <a:r>
              <a:rPr sz="20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0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110" dirty="0">
                <a:latin typeface="Calibri" panose="020F0502020204030204" pitchFamily="34" charset="0"/>
                <a:cs typeface="Calibri" panose="020F0502020204030204" pitchFamily="34" charset="0"/>
              </a:rPr>
              <a:t>collect</a:t>
            </a:r>
            <a:r>
              <a:rPr sz="2000"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25" dirty="0">
                <a:latin typeface="Calibri" panose="020F0502020204030204" pitchFamily="34" charset="0"/>
                <a:cs typeface="Calibri" panose="020F0502020204030204" pitchFamily="34" charset="0"/>
              </a:rPr>
              <a:t>rewards.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ED27AA5-25BC-34B7-65BF-A2A546409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989632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From MDPs to reinforcement learning</a:t>
            </a:r>
            <a:endParaRPr lang="en-SE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DA2E96A-88D7-06D6-FA96-B474B2460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8230" y="1444939"/>
            <a:ext cx="2953769" cy="1860235"/>
          </a:xfrm>
          <a:prstGeom prst="rect">
            <a:avLst/>
          </a:prstGeom>
          <a:noFill/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BE6FDA4-2B3D-D5D5-47BF-2ED9DFFE5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50517" y="3582879"/>
            <a:ext cx="2953769" cy="186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642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4095750" y="2228851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10300" y="2400300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2650435" y="4357656"/>
            <a:ext cx="7938052" cy="192404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7030A0"/>
                </a:solidFill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81600" y="3200400"/>
            <a:ext cx="1657350" cy="85725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875" dirty="0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5238750" y="1943100"/>
            <a:ext cx="1600200" cy="8001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/>
            <a:endParaRPr lang="en-US" sz="45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/>
            <a:r>
              <a:rPr lang="en-US" sz="1950" dirty="0">
                <a:solidFill>
                  <a:srgbClr val="000000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39050" y="274320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7050" y="2638767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State: s</a:t>
            </a:r>
          </a:p>
          <a:p>
            <a:pPr algn="ctr" defTabSz="685800"/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E9FC86-C2F0-EBEE-F68D-78B96DE3BAFE}"/>
              </a:ext>
            </a:extLst>
          </p:cNvPr>
          <p:cNvSpPr txBox="1"/>
          <p:nvPr/>
        </p:nvSpPr>
        <p:spPr>
          <a:xfrm>
            <a:off x="3242241" y="6476762"/>
            <a:ext cx="553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twitter.com</a:t>
            </a:r>
            <a:r>
              <a:rPr lang="en-GB" dirty="0"/>
              <a:t>/_</a:t>
            </a:r>
            <a:r>
              <a:rPr lang="en-GB" dirty="0" err="1"/>
              <a:t>vztu</a:t>
            </a:r>
            <a:r>
              <a:rPr lang="en-GB" dirty="0"/>
              <a:t>/status/1731208204032651446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2134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4095750" y="2228851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10300" y="2400300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81600" y="3200400"/>
            <a:ext cx="1657350" cy="85725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875" dirty="0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5238750" y="1943100"/>
            <a:ext cx="1600200" cy="8001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/>
            <a:endParaRPr lang="en-US" sz="45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/>
            <a:r>
              <a:rPr lang="en-US" sz="1950" dirty="0">
                <a:solidFill>
                  <a:srgbClr val="000000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81900" y="2800351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81350" y="2669485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state: s’</a:t>
            </a:r>
          </a:p>
          <a:p>
            <a:pPr algn="ctr" defTabSz="685800"/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  <p:grpSp>
        <p:nvGrpSpPr>
          <p:cNvPr id="4" name="object 13">
            <a:extLst>
              <a:ext uri="{FF2B5EF4-FFF2-40B4-BE49-F238E27FC236}">
                <a16:creationId xmlns:a16="http://schemas.microsoft.com/office/drawing/2014/main" id="{FCC8AC66-2A90-439D-8200-A9F31B33B8B8}"/>
              </a:ext>
            </a:extLst>
          </p:cNvPr>
          <p:cNvGrpSpPr/>
          <p:nvPr/>
        </p:nvGrpSpPr>
        <p:grpSpPr>
          <a:xfrm>
            <a:off x="2837393" y="4209388"/>
            <a:ext cx="7088747" cy="2087932"/>
            <a:chOff x="1360220" y="3968218"/>
            <a:chExt cx="7446009" cy="2767086"/>
          </a:xfrm>
        </p:grpSpPr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33D34BDC-517C-5399-9696-79F9EE3175C2}"/>
                </a:ext>
              </a:extLst>
            </p:cNvPr>
            <p:cNvSpPr/>
            <p:nvPr/>
          </p:nvSpPr>
          <p:spPr>
            <a:xfrm>
              <a:off x="1360220" y="4289284"/>
              <a:ext cx="7446009" cy="2446020"/>
            </a:xfrm>
            <a:custGeom>
              <a:avLst/>
              <a:gdLst/>
              <a:ahLst/>
              <a:cxnLst/>
              <a:rect l="l" t="t" r="r" b="b"/>
              <a:pathLst>
                <a:path w="7446009" h="2446020">
                  <a:moveTo>
                    <a:pt x="0" y="0"/>
                  </a:moveTo>
                  <a:lnTo>
                    <a:pt x="0" y="2445990"/>
                  </a:lnTo>
                  <a:lnTo>
                    <a:pt x="7445916" y="2445990"/>
                  </a:lnTo>
                  <a:lnTo>
                    <a:pt x="744591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28DB6347-72B5-6B0A-1056-401C29603626}"/>
                </a:ext>
              </a:extLst>
            </p:cNvPr>
            <p:cNvSpPr/>
            <p:nvPr/>
          </p:nvSpPr>
          <p:spPr>
            <a:xfrm>
              <a:off x="1515036" y="3983094"/>
              <a:ext cx="7192009" cy="642620"/>
            </a:xfrm>
            <a:custGeom>
              <a:avLst/>
              <a:gdLst/>
              <a:ahLst/>
              <a:cxnLst/>
              <a:rect l="l" t="t" r="r" b="b"/>
              <a:pathLst>
                <a:path w="7192009" h="642620">
                  <a:moveTo>
                    <a:pt x="719160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191606" y="642132"/>
                  </a:lnTo>
                  <a:lnTo>
                    <a:pt x="7191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B57E3BE5-3C49-8C04-DCA7-D99EAF9BD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375" y="3968218"/>
              <a:ext cx="642132" cy="642132"/>
            </a:xfrm>
            <a:prstGeom prst="rect">
              <a:avLst/>
            </a:prstGeom>
          </p:spPr>
        </p:pic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817596E3-B92A-FDF0-280B-903C9595A511}"/>
              </a:ext>
            </a:extLst>
          </p:cNvPr>
          <p:cNvSpPr txBox="1"/>
          <p:nvPr/>
        </p:nvSpPr>
        <p:spPr>
          <a:xfrm>
            <a:off x="3110391" y="4177984"/>
            <a:ext cx="6847205" cy="190597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80">
              <a:spcBef>
                <a:spcPts val="140"/>
              </a:spcBef>
              <a:tabLst>
                <a:tab pos="2112010" algn="l"/>
              </a:tabLst>
            </a:pPr>
            <a:r>
              <a:rPr lang="en-US" sz="24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sz="24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  <a:r>
              <a:rPr lang="en-US" sz="24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spc="-6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400" b="1" i="1" spc="-6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einforcement</a:t>
            </a:r>
            <a:r>
              <a:rPr sz="2400" b="1" i="1" spc="-8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i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sz="2400" b="1" i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earning</a:t>
            </a:r>
            <a:r>
              <a:rPr lang="en-US" sz="2400" b="1" i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i="1" spc="-3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8780">
              <a:spcBef>
                <a:spcPts val="140"/>
              </a:spcBef>
              <a:tabLst>
                <a:tab pos="2112010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/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5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635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45" dirty="0"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45" dirty="0"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45" dirty="0">
                <a:latin typeface="Calibri" panose="020F0502020204030204" pitchFamily="34" charset="0"/>
                <a:cs typeface="Calibri" panose="020F0502020204030204" pitchFamily="34" charset="0"/>
              </a:rPr>
              <a:t>3,</a:t>
            </a:r>
            <a:r>
              <a:rPr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65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337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635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14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spc="17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spc="114" dirty="0"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spc="17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t−1</a:t>
            </a:r>
            <a:r>
              <a:rPr spc="114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b="1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pc="-100" dirty="0">
                <a:latin typeface="Calibri" panose="020F0502020204030204" pitchFamily="34" charset="0"/>
                <a:cs typeface="Calibri" panose="020F0502020204030204" pitchFamily="34" charset="0"/>
              </a:rPr>
              <a:t>Receive</a:t>
            </a:r>
            <a:r>
              <a:rPr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130" dirty="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7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pc="11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405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100" dirty="0">
                <a:latin typeface="Calibri" panose="020F0502020204030204" pitchFamily="34" charset="0"/>
                <a:cs typeface="Calibri" panose="020F0502020204030204" pitchFamily="34" charset="0"/>
              </a:rPr>
              <a:t>observe</a:t>
            </a:r>
            <a:r>
              <a:rPr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85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75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10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pc="150" baseline="-12698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150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pc="150" baseline="-1269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pc="-3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114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b="1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06EF8EE-0600-7AF1-E645-D57CC5F29E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790675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1123950" y="1920477"/>
            <a:ext cx="10034380" cy="4122513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7030A0"/>
                </a:solidFill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0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0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0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</a:p>
          <a:p>
            <a:pPr marL="457200" lvl="1" indent="0">
              <a:buNone/>
            </a:pPr>
            <a:endParaRPr lang="en-US" altLang="ja-JP" sz="20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7030A0"/>
                </a:solidFill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solidFill>
                  <a:srgbClr val="7030A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0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924550" y="2286002"/>
            <a:ext cx="3886200" cy="1834661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8809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6EF89422-CE82-855C-183E-CC2CA5631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466" y="1286403"/>
            <a:ext cx="7260981" cy="9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257162" marR="0" lvl="0" indent="-25716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Model-Based Idea:</a:t>
            </a:r>
          </a:p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Learn an approximate model based on experiences</a:t>
            </a:r>
          </a:p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Solve for values as if the learned model were correct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9AC7430-D464-7570-86F1-13B1D3240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2447" y="1077627"/>
            <a:ext cx="2959554" cy="1461600"/>
          </a:xfrm>
          <a:prstGeom prst="rect">
            <a:avLst/>
          </a:prstGeom>
          <a:noFill/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D802273C-C35C-5014-6E67-985400563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1465" y="2584773"/>
            <a:ext cx="7763022" cy="385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1:</a:t>
            </a:r>
          </a:p>
          <a:p>
            <a:pPr marL="0" indent="0">
              <a:lnSpc>
                <a:spcPct val="80000"/>
              </a:lnSpc>
              <a:buClr>
                <a:srgbClr val="333399"/>
              </a:buClr>
              <a:buNone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lvl="1">
              <a:lnSpc>
                <a:spcPct val="80000"/>
              </a:lnSpc>
              <a:buClr>
                <a:srgbClr val="000000"/>
              </a:buClr>
            </a:pPr>
            <a:endParaRPr lang="en-GB" sz="1800" spc="-10" dirty="0">
              <a:solidFill>
                <a:srgbClr val="0000A0"/>
              </a:solidFill>
              <a:latin typeface="Trebuchet MS"/>
              <a:cs typeface="Trebuchet MS"/>
            </a:endParaRPr>
          </a:p>
          <a:p>
            <a:pPr lvl="1">
              <a:lnSpc>
                <a:spcPct val="80000"/>
              </a:lnSpc>
              <a:buClr>
                <a:srgbClr val="000000"/>
              </a:buClr>
            </a:pPr>
            <a:r>
              <a:rPr lang="en-GB" sz="1800" spc="-10" dirty="0">
                <a:solidFill>
                  <a:srgbClr val="0000A0"/>
                </a:solidFill>
                <a:latin typeface="Trebuchet MS"/>
                <a:cs typeface="Trebuchet MS"/>
              </a:rPr>
              <a:t>Data</a:t>
            </a:r>
            <a:r>
              <a:rPr lang="en-GB" sz="1800" spc="-10" dirty="0">
                <a:latin typeface="Trebuchet MS"/>
                <a:cs typeface="Trebuchet MS"/>
              </a:rPr>
              <a:t>:</a:t>
            </a:r>
            <a:r>
              <a:rPr lang="en-GB" sz="1800" dirty="0">
                <a:latin typeface="Trebuchet MS"/>
                <a:cs typeface="Trebuchet MS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0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1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1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1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2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2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2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3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3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3</a:t>
            </a:r>
            <a:r>
              <a:rPr lang="en-GB" sz="2000" spc="85" dirty="0">
                <a:latin typeface="Tahoma"/>
                <a:cs typeface="Tahoma"/>
              </a:rPr>
              <a:t>; </a:t>
            </a:r>
            <a:r>
              <a:rPr lang="en-GB" sz="2000" spc="-350" dirty="0">
                <a:latin typeface="Tahoma"/>
                <a:cs typeface="Tahom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spc="-19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 </a:t>
            </a:r>
            <a:r>
              <a:rPr lang="en-GB" sz="2000" i="1" spc="160" dirty="0">
                <a:latin typeface="Cambria"/>
                <a:cs typeface="Cambria"/>
              </a:rPr>
              <a:t>a</a:t>
            </a:r>
            <a:r>
              <a:rPr lang="en-GB" sz="2000" i="1" spc="240" baseline="-12698" dirty="0">
                <a:latin typeface="Verdana"/>
                <a:cs typeface="Verdana"/>
              </a:rPr>
              <a:t>n</a:t>
            </a:r>
            <a:r>
              <a:rPr lang="en-GB" sz="2000" i="1" spc="16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95" dirty="0" err="1">
                <a:latin typeface="Cambria"/>
                <a:cs typeface="Cambria"/>
              </a:rPr>
              <a:t>r</a:t>
            </a:r>
            <a:r>
              <a:rPr lang="en-GB" sz="2000" i="1" spc="292" baseline="-12698" dirty="0" err="1">
                <a:latin typeface="Verdana"/>
                <a:cs typeface="Verdana"/>
              </a:rPr>
              <a:t>n</a:t>
            </a:r>
            <a:r>
              <a:rPr lang="en-GB" sz="2000" i="1" spc="19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160" dirty="0" err="1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i="1" spc="240" baseline="-12698" dirty="0" err="1">
                <a:solidFill>
                  <a:srgbClr val="A52929"/>
                </a:solidFill>
                <a:latin typeface="Verdana"/>
                <a:cs typeface="Verdana"/>
              </a:rPr>
              <a:t>n</a:t>
            </a:r>
            <a:endParaRPr lang="en-US" sz="2000" kern="0" dirty="0">
              <a:solidFill>
                <a:srgbClr val="000000"/>
              </a:solidFill>
            </a:endParaRPr>
          </a:p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Count outcomes s’ for each s, a</a:t>
            </a: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endParaRPr lang="en-US" kern="0" dirty="0">
              <a:solidFill>
                <a:srgbClr val="333399"/>
              </a:solidFill>
            </a:endParaRP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endParaRPr lang="en-US" kern="0" dirty="0">
              <a:solidFill>
                <a:srgbClr val="333399"/>
              </a:solidFill>
            </a:endParaRP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endParaRPr lang="en-US" kern="0" dirty="0">
              <a:solidFill>
                <a:srgbClr val="333399"/>
              </a:solidFill>
            </a:endParaRP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Step 2: Solve the learned MDP</a:t>
            </a:r>
          </a:p>
          <a:p>
            <a:pPr>
              <a:lnSpc>
                <a:spcPct val="80000"/>
              </a:lnSpc>
              <a:buClr>
                <a:srgbClr val="333399"/>
              </a:buClr>
              <a:defRPr/>
            </a:pPr>
            <a:endParaRPr lang="en-US" kern="0" dirty="0">
              <a:solidFill>
                <a:srgbClr val="333399"/>
              </a:solidFill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E8C66C8A-2CBD-06CF-D4CB-3C33BF6C3D9F}"/>
              </a:ext>
            </a:extLst>
          </p:cNvPr>
          <p:cNvSpPr/>
          <p:nvPr/>
        </p:nvSpPr>
        <p:spPr>
          <a:xfrm>
            <a:off x="2672774" y="2786498"/>
            <a:ext cx="6607913" cy="798814"/>
          </a:xfrm>
          <a:custGeom>
            <a:avLst/>
            <a:gdLst/>
            <a:ahLst/>
            <a:cxnLst/>
            <a:rect l="l" t="t" r="r" b="b"/>
            <a:pathLst>
              <a:path w="7270750" h="1062354">
                <a:moveTo>
                  <a:pt x="0" y="0"/>
                </a:moveTo>
                <a:lnTo>
                  <a:pt x="0" y="1062103"/>
                </a:lnTo>
                <a:lnTo>
                  <a:pt x="7270295" y="1062103"/>
                </a:lnTo>
                <a:lnTo>
                  <a:pt x="7270295" y="0"/>
                </a:lnTo>
                <a:lnTo>
                  <a:pt x="0" y="0"/>
                </a:lnTo>
                <a:close/>
              </a:path>
            </a:pathLst>
          </a:custGeom>
          <a:ln w="25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r>
              <a:rPr lang="en-US" dirty="0">
                <a:solidFill>
                  <a:schemeClr val="tx1"/>
                </a:solidFill>
              </a:rPr>
              <a:t>  </a:t>
            </a:r>
          </a:p>
          <a:p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Estimate the MDP: T (s, a, s’) and Reward(s, a, s’)</a:t>
            </a:r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5759D110-9CB2-4C5D-96BF-1B39A92ABC11}"/>
              </a:ext>
            </a:extLst>
          </p:cNvPr>
          <p:cNvSpPr/>
          <p:nvPr/>
        </p:nvSpPr>
        <p:spPr>
          <a:xfrm>
            <a:off x="2877924" y="2572809"/>
            <a:ext cx="4930830" cy="483204"/>
          </a:xfrm>
          <a:custGeom>
            <a:avLst/>
            <a:gdLst/>
            <a:ahLst/>
            <a:cxnLst/>
            <a:rect l="l" t="t" r="r" b="b"/>
            <a:pathLst>
              <a:path w="5425440" h="642619">
                <a:moveTo>
                  <a:pt x="5425065" y="0"/>
                </a:moveTo>
                <a:lnTo>
                  <a:pt x="0" y="0"/>
                </a:lnTo>
                <a:lnTo>
                  <a:pt x="0" y="642132"/>
                </a:lnTo>
                <a:lnTo>
                  <a:pt x="5425065" y="642132"/>
                </a:lnTo>
                <a:lnTo>
                  <a:pt x="542506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GB" sz="2000" b="1" spc="50" dirty="0">
                <a:solidFill>
                  <a:srgbClr val="FF0000"/>
                </a:solidFill>
                <a:latin typeface="Trebuchet MS"/>
                <a:cs typeface="Trebuchet MS"/>
              </a:rPr>
              <a:t>          </a:t>
            </a:r>
            <a:r>
              <a:rPr lang="en-GB" sz="2000" b="1" i="0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lang="en-GB" sz="2000" b="1" i="0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000" b="1" i="0" spc="-20" dirty="0">
                <a:solidFill>
                  <a:srgbClr val="FF0000"/>
                </a:solidFill>
                <a:latin typeface="Trebuchet MS"/>
                <a:cs typeface="Trebuchet MS"/>
              </a:rPr>
              <a:t>idea: </a:t>
            </a:r>
            <a:r>
              <a:rPr lang="en-GB" sz="2000" b="1" i="0" spc="-35" dirty="0">
                <a:solidFill>
                  <a:srgbClr val="FF0000"/>
                </a:solidFill>
                <a:latin typeface="Trebuchet MS"/>
                <a:cs typeface="Trebuchet MS"/>
              </a:rPr>
              <a:t>model-</a:t>
            </a:r>
            <a:r>
              <a:rPr lang="en-GB" sz="2000" b="1" i="0" dirty="0">
                <a:solidFill>
                  <a:srgbClr val="FF0000"/>
                </a:solidFill>
                <a:latin typeface="Trebuchet MS"/>
                <a:cs typeface="Trebuchet MS"/>
              </a:rPr>
              <a:t>based</a:t>
            </a:r>
            <a:r>
              <a:rPr lang="en-GB" sz="2000" b="1" i="0" spc="-3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000" b="1" i="0" spc="-10" dirty="0">
                <a:solidFill>
                  <a:srgbClr val="FF0000"/>
                </a:solidFill>
                <a:latin typeface="Trebuchet MS"/>
                <a:cs typeface="Trebuchet MS"/>
              </a:rPr>
              <a:t>learning</a:t>
            </a:r>
            <a:endParaRPr lang="en-GB" sz="2000" i="0" dirty="0">
              <a:latin typeface="Trebuchet MS"/>
              <a:cs typeface="Trebuchet MS"/>
            </a:endParaRPr>
          </a:p>
        </p:txBody>
      </p:sp>
      <p:pic>
        <p:nvPicPr>
          <p:cNvPr id="25" name="Picture 2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968BA17-87D3-4402-2F34-B46A6574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4439595"/>
            <a:ext cx="4657035" cy="798814"/>
          </a:xfrm>
          <a:prstGeom prst="rect">
            <a:avLst/>
          </a:prstGeom>
        </p:spPr>
      </p:pic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AA208B7E-5348-0B23-8147-F692568C6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904" y="5138646"/>
            <a:ext cx="4657035" cy="784757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E3CCD243-3E81-B7B3-54F1-BAD95F0EA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8023" y="4512665"/>
            <a:ext cx="2721527" cy="1461600"/>
          </a:xfrm>
          <a:prstGeom prst="rect">
            <a:avLst/>
          </a:prstGeom>
          <a:noFill/>
        </p:spPr>
      </p:pic>
      <p:pic>
        <p:nvPicPr>
          <p:cNvPr id="34" name="object 6">
            <a:extLst>
              <a:ext uri="{FF2B5EF4-FFF2-40B4-BE49-F238E27FC236}">
                <a16:creationId xmlns:a16="http://schemas.microsoft.com/office/drawing/2014/main" id="{6ED6FE4E-06D4-0D80-E0A6-85B89D5862D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11313" y="2444217"/>
            <a:ext cx="583592" cy="4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06315" y="12231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US" sz="4000" dirty="0"/>
              <a:t>Overview</a:t>
            </a:r>
            <a:endParaRPr lang="en-US" altLang="en-GB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CADCB-F49F-DC6A-C450-91FDCF6F7082}"/>
              </a:ext>
            </a:extLst>
          </p:cNvPr>
          <p:cNvSpPr txBox="1"/>
          <p:nvPr/>
        </p:nvSpPr>
        <p:spPr>
          <a:xfrm>
            <a:off x="1345915" y="1756881"/>
            <a:ext cx="90823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800" dirty="0"/>
              <a:t>Review: Markov Decision Process (MDPs)</a:t>
            </a:r>
          </a:p>
          <a:p>
            <a:endParaRPr lang="en-US" sz="2800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sz="2800" dirty="0"/>
              <a:t>Reinforcement Learning (RL)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Model-Based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Model-Free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Passive 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Active RL</a:t>
            </a:r>
          </a:p>
          <a:p>
            <a:pPr lvl="1"/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4319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1885950"/>
            <a:ext cx="16573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Input Policy </a:t>
            </a:r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13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866900" y="4923651"/>
            <a:ext cx="18288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</a:pPr>
            <a:r>
              <a:rPr lang="en-US" sz="135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Assume:  = 1</a:t>
            </a:r>
            <a:endParaRPr lang="en-US" sz="13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4350" y="1885950"/>
            <a:ext cx="3371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Observed Episodes (Training)</a:t>
            </a:r>
            <a:endParaRPr lang="en-US" sz="135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67700" y="1885950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Learned Model</a:t>
            </a:r>
            <a:endParaRPr lang="en-US" sz="135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809750" y="2743200"/>
          <a:ext cx="2000250" cy="1907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8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1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251688" y="3466368"/>
            <a:ext cx="4572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9076" y="2837718"/>
            <a:ext cx="4572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2322736" y="3625462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964574" y="3625463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2730744" y="4024149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70508" y="2782764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B, east,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13608" y="2782764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B, east,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0638" y="438173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E, north,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  A,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38650" y="23431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210050" y="27432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1750" y="23431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53150" y="27432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38650" y="39433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210050" y="43434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81750" y="39433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53150" y="43434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24350" y="438076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E, north,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 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96300" y="2343151"/>
            <a:ext cx="1714500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T(</a:t>
            </a: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s,a,s</a:t>
            </a: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’).</a:t>
            </a:r>
          </a:p>
          <a:p>
            <a:pPr algn="ctr" defTabSz="685800"/>
            <a:endParaRPr lang="en-US" sz="375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T(B, east, C) = 1.00</a:t>
            </a: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T(C, east, D) = 0.75</a:t>
            </a: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T(C, east, A) = 0.25</a:t>
            </a:r>
          </a:p>
          <a:p>
            <a:pPr algn="ctr"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</a:p>
          <a:p>
            <a:pPr defTabSz="685800"/>
            <a:endParaRPr lang="en-US" sz="15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/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R(</a:t>
            </a: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s,a,s</a:t>
            </a: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’).</a:t>
            </a:r>
          </a:p>
          <a:p>
            <a:pPr algn="ctr" defTabSz="685800"/>
            <a:endParaRPr lang="en-US" sz="375" dirty="0">
              <a:solidFill>
                <a:srgbClr val="000000"/>
              </a:solidFill>
              <a:latin typeface="Calibri"/>
              <a:cs typeface="Calibri"/>
            </a:endParaRP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R(B, east, C) = -1</a:t>
            </a: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R(C, east, D) = -1</a:t>
            </a:r>
          </a:p>
          <a:p>
            <a:pPr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R(D, exit, x) = +10</a:t>
            </a:r>
          </a:p>
          <a:p>
            <a:pPr algn="ctr" defTabSz="685800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82000" y="2743200"/>
            <a:ext cx="1828800" cy="9715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382000" y="4343400"/>
            <a:ext cx="1828800" cy="9715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8768863" y="2406894"/>
            <a:ext cx="1142219" cy="28575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782051" y="4007094"/>
            <a:ext cx="1128985" cy="285750"/>
          </a:xfrm>
          <a:prstGeom prst="rect">
            <a:avLst/>
          </a:prstGeom>
          <a:noFill/>
          <a:ln/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70018EF-9FAF-EB0F-6BDF-15CE9BA8D4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21767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28BD522-CCCC-9ABC-D8F6-A102298D6EEB}"/>
              </a:ext>
            </a:extLst>
          </p:cNvPr>
          <p:cNvSpPr/>
          <p:nvPr/>
        </p:nvSpPr>
        <p:spPr>
          <a:xfrm>
            <a:off x="4301628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63877C3-88DE-AA88-2DCB-D607B9A20F4E}"/>
              </a:ext>
            </a:extLst>
          </p:cNvPr>
          <p:cNvSpPr/>
          <p:nvPr/>
        </p:nvSpPr>
        <p:spPr>
          <a:xfrm>
            <a:off x="7359705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035EBDC-1F08-7FEB-6253-F6BB6F65B0BF}"/>
              </a:ext>
            </a:extLst>
          </p:cNvPr>
          <p:cNvSpPr txBox="1"/>
          <p:nvPr/>
        </p:nvSpPr>
        <p:spPr>
          <a:xfrm>
            <a:off x="7419052" y="1503720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4E73367C-A71F-3E69-00A4-14644DFBA341}"/>
              </a:ext>
            </a:extLst>
          </p:cNvPr>
          <p:cNvSpPr/>
          <p:nvPr/>
        </p:nvSpPr>
        <p:spPr>
          <a:xfrm>
            <a:off x="4301628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BE69D6D-28C5-7BD4-4B0C-9B6969487942}"/>
              </a:ext>
            </a:extLst>
          </p:cNvPr>
          <p:cNvSpPr txBox="1"/>
          <p:nvPr/>
        </p:nvSpPr>
        <p:spPr>
          <a:xfrm>
            <a:off x="4362665" y="3290248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4906F4F-7C71-0AB5-80CE-F01938AA64B7}"/>
              </a:ext>
            </a:extLst>
          </p:cNvPr>
          <p:cNvSpPr/>
          <p:nvPr/>
        </p:nvSpPr>
        <p:spPr>
          <a:xfrm>
            <a:off x="7359705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8E60CA0-BE22-70BD-108F-FBDAA2447499}"/>
              </a:ext>
            </a:extLst>
          </p:cNvPr>
          <p:cNvSpPr txBox="1"/>
          <p:nvPr/>
        </p:nvSpPr>
        <p:spPr>
          <a:xfrm>
            <a:off x="7458355" y="3251151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9" name="object 10">
            <a:extLst>
              <a:ext uri="{FF2B5EF4-FFF2-40B4-BE49-F238E27FC236}">
                <a16:creationId xmlns:a16="http://schemas.microsoft.com/office/drawing/2014/main" id="{7354AA14-3765-022C-D41B-54D487441F8C}"/>
              </a:ext>
            </a:extLst>
          </p:cNvPr>
          <p:cNvGrpSpPr/>
          <p:nvPr/>
        </p:nvGrpSpPr>
        <p:grpSpPr>
          <a:xfrm>
            <a:off x="6212004" y="1657766"/>
            <a:ext cx="1107440" cy="73025"/>
            <a:chOff x="5164435" y="1682574"/>
            <a:chExt cx="1107440" cy="73025"/>
          </a:xfrm>
        </p:grpSpPr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58A810B9-32C9-FAE7-A62D-8724E3152C1F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0A95E9F3-3B20-8A8C-46A0-70A7BA67B0D1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B74A5F28-A58A-1611-8836-00AD038A540E}"/>
              </a:ext>
            </a:extLst>
          </p:cNvPr>
          <p:cNvSpPr txBox="1"/>
          <p:nvPr/>
        </p:nvSpPr>
        <p:spPr>
          <a:xfrm>
            <a:off x="4448933" y="1554209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32363DC9-296B-974F-2920-55AE81807986}"/>
              </a:ext>
            </a:extLst>
          </p:cNvPr>
          <p:cNvSpPr/>
          <p:nvPr/>
        </p:nvSpPr>
        <p:spPr>
          <a:xfrm>
            <a:off x="6482870" y="148050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15">
            <a:extLst>
              <a:ext uri="{FF2B5EF4-FFF2-40B4-BE49-F238E27FC236}">
                <a16:creationId xmlns:a16="http://schemas.microsoft.com/office/drawing/2014/main" id="{C5250827-5B2D-C87F-F1E3-6CF8EC71332B}"/>
              </a:ext>
            </a:extLst>
          </p:cNvPr>
          <p:cNvGrpSpPr/>
          <p:nvPr/>
        </p:nvGrpSpPr>
        <p:grpSpPr>
          <a:xfrm>
            <a:off x="4832131" y="1444159"/>
            <a:ext cx="880744" cy="73025"/>
            <a:chOff x="3765598" y="1428264"/>
            <a:chExt cx="880744" cy="73025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0A1AF7D4-455E-0431-3CFE-636EE9CD5B8A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CBF8D839-1AC0-C86F-5951-310DB1DFA9F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8">
            <a:extLst>
              <a:ext uri="{FF2B5EF4-FFF2-40B4-BE49-F238E27FC236}">
                <a16:creationId xmlns:a16="http://schemas.microsoft.com/office/drawing/2014/main" id="{C36983EF-C2DD-4A0B-857B-F4694DB7DE23}"/>
              </a:ext>
            </a:extLst>
          </p:cNvPr>
          <p:cNvSpPr txBox="1"/>
          <p:nvPr/>
        </p:nvSpPr>
        <p:spPr>
          <a:xfrm>
            <a:off x="5696267" y="133746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702D717F-274F-175E-70FA-DE29AF53C694}"/>
              </a:ext>
            </a:extLst>
          </p:cNvPr>
          <p:cNvSpPr/>
          <p:nvPr/>
        </p:nvSpPr>
        <p:spPr>
          <a:xfrm>
            <a:off x="7614015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AC0EDC4B-2307-5BEA-C06B-6672CBD1C2D5}"/>
              </a:ext>
            </a:extLst>
          </p:cNvPr>
          <p:cNvSpPr txBox="1"/>
          <p:nvPr/>
        </p:nvSpPr>
        <p:spPr>
          <a:xfrm>
            <a:off x="7214357" y="2346952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DF4ECAE-E64D-9100-F288-A48D810EF83D}"/>
              </a:ext>
            </a:extLst>
          </p:cNvPr>
          <p:cNvSpPr/>
          <p:nvPr/>
        </p:nvSpPr>
        <p:spPr>
          <a:xfrm>
            <a:off x="4555938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BEC8D38F-11DB-CC38-6CC4-9D20C73D55D7}"/>
              </a:ext>
            </a:extLst>
          </p:cNvPr>
          <p:cNvGrpSpPr/>
          <p:nvPr/>
        </p:nvGrpSpPr>
        <p:grpSpPr>
          <a:xfrm>
            <a:off x="4519597" y="2628366"/>
            <a:ext cx="1344930" cy="769620"/>
            <a:chOff x="3453064" y="2612471"/>
            <a:chExt cx="1344930" cy="76962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FAA9429C-8E04-730F-015D-A78F9068FC2A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AC0CCCE6-2FA5-D7D9-2850-74B789111E7E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46FC49CF-15B6-510F-638C-50586F0D6DE7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6">
            <a:extLst>
              <a:ext uri="{FF2B5EF4-FFF2-40B4-BE49-F238E27FC236}">
                <a16:creationId xmlns:a16="http://schemas.microsoft.com/office/drawing/2014/main" id="{337E39B8-1FEF-59DD-0B12-F9BA7D067F30}"/>
              </a:ext>
            </a:extLst>
          </p:cNvPr>
          <p:cNvGrpSpPr/>
          <p:nvPr/>
        </p:nvGrpSpPr>
        <p:grpSpPr>
          <a:xfrm>
            <a:off x="6283644" y="2628366"/>
            <a:ext cx="1367155" cy="802640"/>
            <a:chOff x="5217111" y="2612471"/>
            <a:chExt cx="1367155" cy="802640"/>
          </a:xfrm>
        </p:grpSpPr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4C49BAA7-7FC6-EBCA-21B4-F2B6A40FD7BE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3FACB48-D7EA-5D25-CE16-6DBD2B077E9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68A2AA5D-23BD-B192-998B-D4CDCD15FDB6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02088766-E661-4996-70AF-0B79EA085883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1">
            <a:extLst>
              <a:ext uri="{FF2B5EF4-FFF2-40B4-BE49-F238E27FC236}">
                <a16:creationId xmlns:a16="http://schemas.microsoft.com/office/drawing/2014/main" id="{27CF1F66-D179-87C0-262E-D44D82377CC2}"/>
              </a:ext>
            </a:extLst>
          </p:cNvPr>
          <p:cNvSpPr txBox="1"/>
          <p:nvPr/>
        </p:nvSpPr>
        <p:spPr>
          <a:xfrm>
            <a:off x="4385235" y="2346952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F04B9A8A-C3A6-5617-3FE3-2A41C5B740D7}"/>
              </a:ext>
            </a:extLst>
          </p:cNvPr>
          <p:cNvSpPr txBox="1"/>
          <p:nvPr/>
        </p:nvSpPr>
        <p:spPr>
          <a:xfrm>
            <a:off x="5851739" y="3251151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15F9D0-480C-5D1A-621C-B780A1D419C1}"/>
              </a:ext>
            </a:extLst>
          </p:cNvPr>
          <p:cNvSpPr txBox="1"/>
          <p:nvPr/>
        </p:nvSpPr>
        <p:spPr>
          <a:xfrm>
            <a:off x="1552297" y="4125377"/>
            <a:ext cx="6098058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Data (following policy </a:t>
            </a:r>
            <a:r>
              <a:rPr lang="el-GR" sz="2000" kern="0" dirty="0">
                <a:solidFill>
                  <a:srgbClr val="000000"/>
                </a:solidFill>
                <a:latin typeface="Calibri" pitchFamily="34" charset="0"/>
              </a:rPr>
              <a:t>π(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s) = stay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):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FF0000"/>
                </a:solidFill>
                <a:latin typeface="Calibri" pitchFamily="34" charset="0"/>
              </a:rPr>
              <a:t>Transition?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Reward?</a:t>
            </a:r>
          </a:p>
        </p:txBody>
      </p:sp>
      <p:sp>
        <p:nvSpPr>
          <p:cNvPr id="54" name="object 20">
            <a:extLst>
              <a:ext uri="{FF2B5EF4-FFF2-40B4-BE49-F238E27FC236}">
                <a16:creationId xmlns:a16="http://schemas.microsoft.com/office/drawing/2014/main" id="{72F77AE8-AC41-439D-B401-5CDC7240D52E}"/>
              </a:ext>
            </a:extLst>
          </p:cNvPr>
          <p:cNvSpPr txBox="1"/>
          <p:nvPr/>
        </p:nvSpPr>
        <p:spPr>
          <a:xfrm>
            <a:off x="7225137" y="238042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" name="object 18">
            <a:extLst>
              <a:ext uri="{FF2B5EF4-FFF2-40B4-BE49-F238E27FC236}">
                <a16:creationId xmlns:a16="http://schemas.microsoft.com/office/drawing/2014/main" id="{A817ED75-3F83-09AF-6671-BD34B95C1FCD}"/>
              </a:ext>
            </a:extLst>
          </p:cNvPr>
          <p:cNvSpPr txBox="1"/>
          <p:nvPr/>
        </p:nvSpPr>
        <p:spPr>
          <a:xfrm>
            <a:off x="5692002" y="1308073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4D444DE4-2856-3BA2-BF7C-D89BEFEF9F2C}"/>
              </a:ext>
            </a:extLst>
          </p:cNvPr>
          <p:cNvSpPr txBox="1"/>
          <p:nvPr/>
        </p:nvSpPr>
        <p:spPr>
          <a:xfrm>
            <a:off x="5693640" y="133558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9" name="object 18">
            <a:extLst>
              <a:ext uri="{FF2B5EF4-FFF2-40B4-BE49-F238E27FC236}">
                <a16:creationId xmlns:a16="http://schemas.microsoft.com/office/drawing/2014/main" id="{FBD0C400-3C5F-9DE1-E19F-2DE04BF6C515}"/>
              </a:ext>
            </a:extLst>
          </p:cNvPr>
          <p:cNvSpPr txBox="1"/>
          <p:nvPr/>
        </p:nvSpPr>
        <p:spPr>
          <a:xfrm>
            <a:off x="7188186" y="238042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1/4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46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54" grpId="0"/>
      <p:bldP spid="54" grpId="1"/>
      <p:bldP spid="55" grpId="0"/>
      <p:bldP spid="55" grpId="1"/>
      <p:bldP spid="58" grpId="0"/>
      <p:bldP spid="58" grpId="1"/>
      <p:bldP spid="58" grpId="2"/>
      <p:bldP spid="59" grpId="0"/>
      <p:bldP spid="59" grpId="1"/>
      <p:bldP spid="59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28BD522-CCCC-9ABC-D8F6-A102298D6EEB}"/>
              </a:ext>
            </a:extLst>
          </p:cNvPr>
          <p:cNvSpPr/>
          <p:nvPr/>
        </p:nvSpPr>
        <p:spPr>
          <a:xfrm>
            <a:off x="4301628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63877C3-88DE-AA88-2DCB-D607B9A20F4E}"/>
              </a:ext>
            </a:extLst>
          </p:cNvPr>
          <p:cNvSpPr/>
          <p:nvPr/>
        </p:nvSpPr>
        <p:spPr>
          <a:xfrm>
            <a:off x="7359705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035EBDC-1F08-7FEB-6253-F6BB6F65B0BF}"/>
              </a:ext>
            </a:extLst>
          </p:cNvPr>
          <p:cNvSpPr txBox="1"/>
          <p:nvPr/>
        </p:nvSpPr>
        <p:spPr>
          <a:xfrm>
            <a:off x="7419052" y="1503720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4E73367C-A71F-3E69-00A4-14644DFBA341}"/>
              </a:ext>
            </a:extLst>
          </p:cNvPr>
          <p:cNvSpPr/>
          <p:nvPr/>
        </p:nvSpPr>
        <p:spPr>
          <a:xfrm>
            <a:off x="4301628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BE69D6D-28C5-7BD4-4B0C-9B6969487942}"/>
              </a:ext>
            </a:extLst>
          </p:cNvPr>
          <p:cNvSpPr txBox="1"/>
          <p:nvPr/>
        </p:nvSpPr>
        <p:spPr>
          <a:xfrm>
            <a:off x="4362665" y="3290248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4906F4F-7C71-0AB5-80CE-F01938AA64B7}"/>
              </a:ext>
            </a:extLst>
          </p:cNvPr>
          <p:cNvSpPr/>
          <p:nvPr/>
        </p:nvSpPr>
        <p:spPr>
          <a:xfrm>
            <a:off x="7359705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8E60CA0-BE22-70BD-108F-FBDAA2447499}"/>
              </a:ext>
            </a:extLst>
          </p:cNvPr>
          <p:cNvSpPr txBox="1"/>
          <p:nvPr/>
        </p:nvSpPr>
        <p:spPr>
          <a:xfrm>
            <a:off x="7458355" y="3251151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9" name="object 10">
            <a:extLst>
              <a:ext uri="{FF2B5EF4-FFF2-40B4-BE49-F238E27FC236}">
                <a16:creationId xmlns:a16="http://schemas.microsoft.com/office/drawing/2014/main" id="{7354AA14-3765-022C-D41B-54D487441F8C}"/>
              </a:ext>
            </a:extLst>
          </p:cNvPr>
          <p:cNvGrpSpPr/>
          <p:nvPr/>
        </p:nvGrpSpPr>
        <p:grpSpPr>
          <a:xfrm>
            <a:off x="6212004" y="1657766"/>
            <a:ext cx="1107440" cy="73025"/>
            <a:chOff x="5164435" y="1682574"/>
            <a:chExt cx="1107440" cy="73025"/>
          </a:xfrm>
        </p:grpSpPr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58A810B9-32C9-FAE7-A62D-8724E3152C1F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0A95E9F3-3B20-8A8C-46A0-70A7BA67B0D1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B74A5F28-A58A-1611-8836-00AD038A540E}"/>
              </a:ext>
            </a:extLst>
          </p:cNvPr>
          <p:cNvSpPr txBox="1"/>
          <p:nvPr/>
        </p:nvSpPr>
        <p:spPr>
          <a:xfrm>
            <a:off x="4448933" y="1554209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32363DC9-296B-974F-2920-55AE81807986}"/>
              </a:ext>
            </a:extLst>
          </p:cNvPr>
          <p:cNvSpPr/>
          <p:nvPr/>
        </p:nvSpPr>
        <p:spPr>
          <a:xfrm>
            <a:off x="6482870" y="148050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15">
            <a:extLst>
              <a:ext uri="{FF2B5EF4-FFF2-40B4-BE49-F238E27FC236}">
                <a16:creationId xmlns:a16="http://schemas.microsoft.com/office/drawing/2014/main" id="{C5250827-5B2D-C87F-F1E3-6CF8EC71332B}"/>
              </a:ext>
            </a:extLst>
          </p:cNvPr>
          <p:cNvGrpSpPr/>
          <p:nvPr/>
        </p:nvGrpSpPr>
        <p:grpSpPr>
          <a:xfrm>
            <a:off x="4832131" y="1444159"/>
            <a:ext cx="880744" cy="73025"/>
            <a:chOff x="3765598" y="1428264"/>
            <a:chExt cx="880744" cy="73025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0A1AF7D4-455E-0431-3CFE-636EE9CD5B8A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CBF8D839-1AC0-C86F-5951-310DB1DFA9F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8">
            <a:extLst>
              <a:ext uri="{FF2B5EF4-FFF2-40B4-BE49-F238E27FC236}">
                <a16:creationId xmlns:a16="http://schemas.microsoft.com/office/drawing/2014/main" id="{C36983EF-C2DD-4A0B-857B-F4694DB7DE23}"/>
              </a:ext>
            </a:extLst>
          </p:cNvPr>
          <p:cNvSpPr txBox="1"/>
          <p:nvPr/>
        </p:nvSpPr>
        <p:spPr>
          <a:xfrm>
            <a:off x="5696267" y="133746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702D717F-274F-175E-70FA-DE29AF53C694}"/>
              </a:ext>
            </a:extLst>
          </p:cNvPr>
          <p:cNvSpPr/>
          <p:nvPr/>
        </p:nvSpPr>
        <p:spPr>
          <a:xfrm>
            <a:off x="7614015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AC0EDC4B-2307-5BEA-C06B-6672CBD1C2D5}"/>
              </a:ext>
            </a:extLst>
          </p:cNvPr>
          <p:cNvSpPr txBox="1"/>
          <p:nvPr/>
        </p:nvSpPr>
        <p:spPr>
          <a:xfrm>
            <a:off x="7214357" y="2346952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1/4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 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DF4ECAE-E64D-9100-F288-A48D810EF83D}"/>
              </a:ext>
            </a:extLst>
          </p:cNvPr>
          <p:cNvSpPr/>
          <p:nvPr/>
        </p:nvSpPr>
        <p:spPr>
          <a:xfrm>
            <a:off x="4555938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BEC8D38F-11DB-CC38-6CC4-9D20C73D55D7}"/>
              </a:ext>
            </a:extLst>
          </p:cNvPr>
          <p:cNvGrpSpPr/>
          <p:nvPr/>
        </p:nvGrpSpPr>
        <p:grpSpPr>
          <a:xfrm>
            <a:off x="4519597" y="2628366"/>
            <a:ext cx="1344930" cy="769620"/>
            <a:chOff x="3453064" y="2612471"/>
            <a:chExt cx="1344930" cy="76962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FAA9429C-8E04-730F-015D-A78F9068FC2A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AC0CCCE6-2FA5-D7D9-2850-74B789111E7E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46FC49CF-15B6-510F-638C-50586F0D6DE7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6">
            <a:extLst>
              <a:ext uri="{FF2B5EF4-FFF2-40B4-BE49-F238E27FC236}">
                <a16:creationId xmlns:a16="http://schemas.microsoft.com/office/drawing/2014/main" id="{337E39B8-1FEF-59DD-0B12-F9BA7D067F30}"/>
              </a:ext>
            </a:extLst>
          </p:cNvPr>
          <p:cNvGrpSpPr/>
          <p:nvPr/>
        </p:nvGrpSpPr>
        <p:grpSpPr>
          <a:xfrm>
            <a:off x="6283644" y="2628366"/>
            <a:ext cx="1367155" cy="802640"/>
            <a:chOff x="5217111" y="2612471"/>
            <a:chExt cx="1367155" cy="802640"/>
          </a:xfrm>
        </p:grpSpPr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4C49BAA7-7FC6-EBCA-21B4-F2B6A40FD7BE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3FACB48-D7EA-5D25-CE16-6DBD2B077E9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68A2AA5D-23BD-B192-998B-D4CDCD15FDB6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02088766-E661-4996-70AF-0B79EA085883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1">
            <a:extLst>
              <a:ext uri="{FF2B5EF4-FFF2-40B4-BE49-F238E27FC236}">
                <a16:creationId xmlns:a16="http://schemas.microsoft.com/office/drawing/2014/main" id="{27CF1F66-D179-87C0-262E-D44D82377CC2}"/>
              </a:ext>
            </a:extLst>
          </p:cNvPr>
          <p:cNvSpPr txBox="1"/>
          <p:nvPr/>
        </p:nvSpPr>
        <p:spPr>
          <a:xfrm>
            <a:off x="4385235" y="2346952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F04B9A8A-C3A6-5617-3FE3-2A41C5B740D7}"/>
              </a:ext>
            </a:extLst>
          </p:cNvPr>
          <p:cNvSpPr txBox="1"/>
          <p:nvPr/>
        </p:nvSpPr>
        <p:spPr>
          <a:xfrm>
            <a:off x="5851739" y="3251151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15F9D0-480C-5D1A-621C-B780A1D419C1}"/>
              </a:ext>
            </a:extLst>
          </p:cNvPr>
          <p:cNvSpPr txBox="1"/>
          <p:nvPr/>
        </p:nvSpPr>
        <p:spPr>
          <a:xfrm>
            <a:off x="1552297" y="4125377"/>
            <a:ext cx="6098058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Data (following policy </a:t>
            </a:r>
            <a:r>
              <a:rPr lang="el-GR" sz="2000" kern="0" dirty="0">
                <a:solidFill>
                  <a:srgbClr val="000000"/>
                </a:solidFill>
                <a:latin typeface="Calibri" pitchFamily="34" charset="0"/>
              </a:rPr>
              <a:t>π(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s) = stay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):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FF0000"/>
                </a:solidFill>
                <a:latin typeface="Calibri" pitchFamily="34" charset="0"/>
              </a:rPr>
              <a:t>New Transition?</a:t>
            </a:r>
          </a:p>
        </p:txBody>
      </p:sp>
      <p:sp>
        <p:nvSpPr>
          <p:cNvPr id="6" name="object 18">
            <a:extLst>
              <a:ext uri="{FF2B5EF4-FFF2-40B4-BE49-F238E27FC236}">
                <a16:creationId xmlns:a16="http://schemas.microsoft.com/office/drawing/2014/main" id="{F2A4C378-E13E-662E-BE8E-ABCABFC658B3}"/>
              </a:ext>
            </a:extLst>
          </p:cNvPr>
          <p:cNvSpPr txBox="1"/>
          <p:nvPr/>
        </p:nvSpPr>
        <p:spPr>
          <a:xfrm>
            <a:off x="5706747" y="1330443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20">
            <a:extLst>
              <a:ext uri="{FF2B5EF4-FFF2-40B4-BE49-F238E27FC236}">
                <a16:creationId xmlns:a16="http://schemas.microsoft.com/office/drawing/2014/main" id="{321B053A-5BAA-E6CE-6ECF-2C5554349FD4}"/>
              </a:ext>
            </a:extLst>
          </p:cNvPr>
          <p:cNvSpPr txBox="1"/>
          <p:nvPr/>
        </p:nvSpPr>
        <p:spPr>
          <a:xfrm>
            <a:off x="7214357" y="234551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2/6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0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28BD522-CCCC-9ABC-D8F6-A102298D6EEB}"/>
              </a:ext>
            </a:extLst>
          </p:cNvPr>
          <p:cNvSpPr/>
          <p:nvPr/>
        </p:nvSpPr>
        <p:spPr>
          <a:xfrm>
            <a:off x="4301628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63877C3-88DE-AA88-2DCB-D607B9A20F4E}"/>
              </a:ext>
            </a:extLst>
          </p:cNvPr>
          <p:cNvSpPr/>
          <p:nvPr/>
        </p:nvSpPr>
        <p:spPr>
          <a:xfrm>
            <a:off x="7359705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035EBDC-1F08-7FEB-6253-F6BB6F65B0BF}"/>
              </a:ext>
            </a:extLst>
          </p:cNvPr>
          <p:cNvSpPr txBox="1"/>
          <p:nvPr/>
        </p:nvSpPr>
        <p:spPr>
          <a:xfrm>
            <a:off x="7419052" y="1503720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4E73367C-A71F-3E69-00A4-14644DFBA341}"/>
              </a:ext>
            </a:extLst>
          </p:cNvPr>
          <p:cNvSpPr/>
          <p:nvPr/>
        </p:nvSpPr>
        <p:spPr>
          <a:xfrm>
            <a:off x="4301628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BE69D6D-28C5-7BD4-4B0C-9B6969487942}"/>
              </a:ext>
            </a:extLst>
          </p:cNvPr>
          <p:cNvSpPr txBox="1"/>
          <p:nvPr/>
        </p:nvSpPr>
        <p:spPr>
          <a:xfrm>
            <a:off x="4362665" y="3290248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4906F4F-7C71-0AB5-80CE-F01938AA64B7}"/>
              </a:ext>
            </a:extLst>
          </p:cNvPr>
          <p:cNvSpPr/>
          <p:nvPr/>
        </p:nvSpPr>
        <p:spPr>
          <a:xfrm>
            <a:off x="7359705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8E60CA0-BE22-70BD-108F-FBDAA2447499}"/>
              </a:ext>
            </a:extLst>
          </p:cNvPr>
          <p:cNvSpPr txBox="1"/>
          <p:nvPr/>
        </p:nvSpPr>
        <p:spPr>
          <a:xfrm>
            <a:off x="7458355" y="3251151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9" name="object 10">
            <a:extLst>
              <a:ext uri="{FF2B5EF4-FFF2-40B4-BE49-F238E27FC236}">
                <a16:creationId xmlns:a16="http://schemas.microsoft.com/office/drawing/2014/main" id="{7354AA14-3765-022C-D41B-54D487441F8C}"/>
              </a:ext>
            </a:extLst>
          </p:cNvPr>
          <p:cNvGrpSpPr/>
          <p:nvPr/>
        </p:nvGrpSpPr>
        <p:grpSpPr>
          <a:xfrm>
            <a:off x="6212004" y="1657766"/>
            <a:ext cx="1107440" cy="73025"/>
            <a:chOff x="5164435" y="1682574"/>
            <a:chExt cx="1107440" cy="73025"/>
          </a:xfrm>
        </p:grpSpPr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58A810B9-32C9-FAE7-A62D-8724E3152C1F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0A95E9F3-3B20-8A8C-46A0-70A7BA67B0D1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B74A5F28-A58A-1611-8836-00AD038A540E}"/>
              </a:ext>
            </a:extLst>
          </p:cNvPr>
          <p:cNvSpPr txBox="1"/>
          <p:nvPr/>
        </p:nvSpPr>
        <p:spPr>
          <a:xfrm>
            <a:off x="4448933" y="1554209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32363DC9-296B-974F-2920-55AE81807986}"/>
              </a:ext>
            </a:extLst>
          </p:cNvPr>
          <p:cNvSpPr/>
          <p:nvPr/>
        </p:nvSpPr>
        <p:spPr>
          <a:xfrm>
            <a:off x="6482870" y="148050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15">
            <a:extLst>
              <a:ext uri="{FF2B5EF4-FFF2-40B4-BE49-F238E27FC236}">
                <a16:creationId xmlns:a16="http://schemas.microsoft.com/office/drawing/2014/main" id="{C5250827-5B2D-C87F-F1E3-6CF8EC71332B}"/>
              </a:ext>
            </a:extLst>
          </p:cNvPr>
          <p:cNvGrpSpPr/>
          <p:nvPr/>
        </p:nvGrpSpPr>
        <p:grpSpPr>
          <a:xfrm>
            <a:off x="4832131" y="1444159"/>
            <a:ext cx="880744" cy="73025"/>
            <a:chOff x="3765598" y="1428264"/>
            <a:chExt cx="880744" cy="73025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0A1AF7D4-455E-0431-3CFE-636EE9CD5B8A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CBF8D839-1AC0-C86F-5951-310DB1DFA9F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8">
            <a:extLst>
              <a:ext uri="{FF2B5EF4-FFF2-40B4-BE49-F238E27FC236}">
                <a16:creationId xmlns:a16="http://schemas.microsoft.com/office/drawing/2014/main" id="{C36983EF-C2DD-4A0B-857B-F4694DB7DE23}"/>
              </a:ext>
            </a:extLst>
          </p:cNvPr>
          <p:cNvSpPr txBox="1"/>
          <p:nvPr/>
        </p:nvSpPr>
        <p:spPr>
          <a:xfrm>
            <a:off x="5696267" y="133746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702D717F-274F-175E-70FA-DE29AF53C694}"/>
              </a:ext>
            </a:extLst>
          </p:cNvPr>
          <p:cNvSpPr/>
          <p:nvPr/>
        </p:nvSpPr>
        <p:spPr>
          <a:xfrm>
            <a:off x="7614015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AC0EDC4B-2307-5BEA-C06B-6672CBD1C2D5}"/>
              </a:ext>
            </a:extLst>
          </p:cNvPr>
          <p:cNvSpPr txBox="1"/>
          <p:nvPr/>
        </p:nvSpPr>
        <p:spPr>
          <a:xfrm>
            <a:off x="7214357" y="2346952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2/6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 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DF4ECAE-E64D-9100-F288-A48D810EF83D}"/>
              </a:ext>
            </a:extLst>
          </p:cNvPr>
          <p:cNvSpPr/>
          <p:nvPr/>
        </p:nvSpPr>
        <p:spPr>
          <a:xfrm>
            <a:off x="4555938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BEC8D38F-11DB-CC38-6CC4-9D20C73D55D7}"/>
              </a:ext>
            </a:extLst>
          </p:cNvPr>
          <p:cNvGrpSpPr/>
          <p:nvPr/>
        </p:nvGrpSpPr>
        <p:grpSpPr>
          <a:xfrm>
            <a:off x="4519597" y="2628366"/>
            <a:ext cx="1344930" cy="769620"/>
            <a:chOff x="3453064" y="2612471"/>
            <a:chExt cx="1344930" cy="76962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FAA9429C-8E04-730F-015D-A78F9068FC2A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AC0CCCE6-2FA5-D7D9-2850-74B789111E7E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46FC49CF-15B6-510F-638C-50586F0D6DE7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6">
            <a:extLst>
              <a:ext uri="{FF2B5EF4-FFF2-40B4-BE49-F238E27FC236}">
                <a16:creationId xmlns:a16="http://schemas.microsoft.com/office/drawing/2014/main" id="{337E39B8-1FEF-59DD-0B12-F9BA7D067F30}"/>
              </a:ext>
            </a:extLst>
          </p:cNvPr>
          <p:cNvGrpSpPr/>
          <p:nvPr/>
        </p:nvGrpSpPr>
        <p:grpSpPr>
          <a:xfrm>
            <a:off x="6283644" y="2628366"/>
            <a:ext cx="1367155" cy="802640"/>
            <a:chOff x="5217111" y="2612471"/>
            <a:chExt cx="1367155" cy="802640"/>
          </a:xfrm>
        </p:grpSpPr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4C49BAA7-7FC6-EBCA-21B4-F2B6A40FD7BE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3FACB48-D7EA-5D25-CE16-6DBD2B077E9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68A2AA5D-23BD-B192-998B-D4CDCD15FDB6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02088766-E661-4996-70AF-0B79EA085883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1">
            <a:extLst>
              <a:ext uri="{FF2B5EF4-FFF2-40B4-BE49-F238E27FC236}">
                <a16:creationId xmlns:a16="http://schemas.microsoft.com/office/drawing/2014/main" id="{27CF1F66-D179-87C0-262E-D44D82377CC2}"/>
              </a:ext>
            </a:extLst>
          </p:cNvPr>
          <p:cNvSpPr txBox="1"/>
          <p:nvPr/>
        </p:nvSpPr>
        <p:spPr>
          <a:xfrm>
            <a:off x="4385235" y="2346952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F04B9A8A-C3A6-5617-3FE3-2A41C5B740D7}"/>
              </a:ext>
            </a:extLst>
          </p:cNvPr>
          <p:cNvSpPr txBox="1"/>
          <p:nvPr/>
        </p:nvSpPr>
        <p:spPr>
          <a:xfrm>
            <a:off x="5851739" y="3251151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15F9D0-480C-5D1A-621C-B780A1D419C1}"/>
              </a:ext>
            </a:extLst>
          </p:cNvPr>
          <p:cNvSpPr txBox="1"/>
          <p:nvPr/>
        </p:nvSpPr>
        <p:spPr>
          <a:xfrm>
            <a:off x="1552297" y="4125377"/>
            <a:ext cx="6098058" cy="157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Data (following policy </a:t>
            </a:r>
            <a:r>
              <a:rPr lang="el-GR" sz="2000" kern="0" dirty="0">
                <a:solidFill>
                  <a:srgbClr val="000000"/>
                </a:solidFill>
                <a:latin typeface="Calibri" pitchFamily="34" charset="0"/>
              </a:rPr>
              <a:t>π(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s) = stay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):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2000" kern="0" dirty="0">
                <a:solidFill>
                  <a:srgbClr val="FF0000"/>
                </a:solidFill>
                <a:latin typeface="Calibri" pitchFamily="34" charset="0"/>
              </a:rPr>
              <a:t>New Transition?</a:t>
            </a:r>
          </a:p>
        </p:txBody>
      </p:sp>
      <p:sp>
        <p:nvSpPr>
          <p:cNvPr id="2" name="object 18">
            <a:extLst>
              <a:ext uri="{FF2B5EF4-FFF2-40B4-BE49-F238E27FC236}">
                <a16:creationId xmlns:a16="http://schemas.microsoft.com/office/drawing/2014/main" id="{84343210-1E9E-07E9-DD13-5086E8B9F5BE}"/>
              </a:ext>
            </a:extLst>
          </p:cNvPr>
          <p:cNvSpPr txBox="1"/>
          <p:nvPr/>
        </p:nvSpPr>
        <p:spPr>
          <a:xfrm>
            <a:off x="5696267" y="1316673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object 20">
            <a:extLst>
              <a:ext uri="{FF2B5EF4-FFF2-40B4-BE49-F238E27FC236}">
                <a16:creationId xmlns:a16="http://schemas.microsoft.com/office/drawing/2014/main" id="{8EE0225D-2C69-8484-4493-140F0EA9D30D}"/>
              </a:ext>
            </a:extLst>
          </p:cNvPr>
          <p:cNvSpPr txBox="1"/>
          <p:nvPr/>
        </p:nvSpPr>
        <p:spPr>
          <a:xfrm>
            <a:off x="7214357" y="237003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 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57968-37D2-576D-FF45-03723E863690}"/>
              </a:ext>
            </a:extLst>
          </p:cNvPr>
          <p:cNvSpPr txBox="1"/>
          <p:nvPr/>
        </p:nvSpPr>
        <p:spPr>
          <a:xfrm>
            <a:off x="1552297" y="5909076"/>
            <a:ext cx="8104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Estimates converge to true values (under certain conditions)</a:t>
            </a:r>
          </a:p>
          <a:p>
            <a:pPr marL="557185" marR="0" lvl="1" indent="-214303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With estimated MDP (T, Reward), compute policy using value iteration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916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2" grpId="0"/>
      <p:bldP spid="3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28BD522-CCCC-9ABC-D8F6-A102298D6EEB}"/>
              </a:ext>
            </a:extLst>
          </p:cNvPr>
          <p:cNvSpPr/>
          <p:nvPr/>
        </p:nvSpPr>
        <p:spPr>
          <a:xfrm>
            <a:off x="4301628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63877C3-88DE-AA88-2DCB-D607B9A20F4E}"/>
              </a:ext>
            </a:extLst>
          </p:cNvPr>
          <p:cNvSpPr/>
          <p:nvPr/>
        </p:nvSpPr>
        <p:spPr>
          <a:xfrm>
            <a:off x="7359705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035EBDC-1F08-7FEB-6253-F6BB6F65B0BF}"/>
              </a:ext>
            </a:extLst>
          </p:cNvPr>
          <p:cNvSpPr txBox="1"/>
          <p:nvPr/>
        </p:nvSpPr>
        <p:spPr>
          <a:xfrm>
            <a:off x="7419052" y="1503720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4E73367C-A71F-3E69-00A4-14644DFBA341}"/>
              </a:ext>
            </a:extLst>
          </p:cNvPr>
          <p:cNvSpPr/>
          <p:nvPr/>
        </p:nvSpPr>
        <p:spPr>
          <a:xfrm>
            <a:off x="4301628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BE69D6D-28C5-7BD4-4B0C-9B6969487942}"/>
              </a:ext>
            </a:extLst>
          </p:cNvPr>
          <p:cNvSpPr txBox="1"/>
          <p:nvPr/>
        </p:nvSpPr>
        <p:spPr>
          <a:xfrm>
            <a:off x="4362665" y="3290248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4906F4F-7C71-0AB5-80CE-F01938AA64B7}"/>
              </a:ext>
            </a:extLst>
          </p:cNvPr>
          <p:cNvSpPr/>
          <p:nvPr/>
        </p:nvSpPr>
        <p:spPr>
          <a:xfrm>
            <a:off x="7359705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8E60CA0-BE22-70BD-108F-FBDAA2447499}"/>
              </a:ext>
            </a:extLst>
          </p:cNvPr>
          <p:cNvSpPr txBox="1"/>
          <p:nvPr/>
        </p:nvSpPr>
        <p:spPr>
          <a:xfrm>
            <a:off x="7458355" y="3251151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9" name="object 10">
            <a:extLst>
              <a:ext uri="{FF2B5EF4-FFF2-40B4-BE49-F238E27FC236}">
                <a16:creationId xmlns:a16="http://schemas.microsoft.com/office/drawing/2014/main" id="{7354AA14-3765-022C-D41B-54D487441F8C}"/>
              </a:ext>
            </a:extLst>
          </p:cNvPr>
          <p:cNvGrpSpPr/>
          <p:nvPr/>
        </p:nvGrpSpPr>
        <p:grpSpPr>
          <a:xfrm>
            <a:off x="6212004" y="1657766"/>
            <a:ext cx="1107440" cy="73025"/>
            <a:chOff x="5164435" y="1682574"/>
            <a:chExt cx="1107440" cy="73025"/>
          </a:xfrm>
        </p:grpSpPr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58A810B9-32C9-FAE7-A62D-8724E3152C1F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0A95E9F3-3B20-8A8C-46A0-70A7BA67B0D1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B74A5F28-A58A-1611-8836-00AD038A540E}"/>
              </a:ext>
            </a:extLst>
          </p:cNvPr>
          <p:cNvSpPr txBox="1"/>
          <p:nvPr/>
        </p:nvSpPr>
        <p:spPr>
          <a:xfrm>
            <a:off x="4448933" y="1554209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32363DC9-296B-974F-2920-55AE81807986}"/>
              </a:ext>
            </a:extLst>
          </p:cNvPr>
          <p:cNvSpPr/>
          <p:nvPr/>
        </p:nvSpPr>
        <p:spPr>
          <a:xfrm>
            <a:off x="6482870" y="148050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15">
            <a:extLst>
              <a:ext uri="{FF2B5EF4-FFF2-40B4-BE49-F238E27FC236}">
                <a16:creationId xmlns:a16="http://schemas.microsoft.com/office/drawing/2014/main" id="{C5250827-5B2D-C87F-F1E3-6CF8EC71332B}"/>
              </a:ext>
            </a:extLst>
          </p:cNvPr>
          <p:cNvGrpSpPr/>
          <p:nvPr/>
        </p:nvGrpSpPr>
        <p:grpSpPr>
          <a:xfrm>
            <a:off x="4832131" y="1444159"/>
            <a:ext cx="880744" cy="73025"/>
            <a:chOff x="3765598" y="1428264"/>
            <a:chExt cx="880744" cy="73025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0A1AF7D4-455E-0431-3CFE-636EE9CD5B8A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CBF8D839-1AC0-C86F-5951-310DB1DFA9F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8">
            <a:extLst>
              <a:ext uri="{FF2B5EF4-FFF2-40B4-BE49-F238E27FC236}">
                <a16:creationId xmlns:a16="http://schemas.microsoft.com/office/drawing/2014/main" id="{C36983EF-C2DD-4A0B-857B-F4694DB7DE23}"/>
              </a:ext>
            </a:extLst>
          </p:cNvPr>
          <p:cNvSpPr txBox="1"/>
          <p:nvPr/>
        </p:nvSpPr>
        <p:spPr>
          <a:xfrm>
            <a:off x="5696267" y="133746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702D717F-274F-175E-70FA-DE29AF53C694}"/>
              </a:ext>
            </a:extLst>
          </p:cNvPr>
          <p:cNvSpPr/>
          <p:nvPr/>
        </p:nvSpPr>
        <p:spPr>
          <a:xfrm>
            <a:off x="7614015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AC0EDC4B-2307-5BEA-C06B-6672CBD1C2D5}"/>
              </a:ext>
            </a:extLst>
          </p:cNvPr>
          <p:cNvSpPr txBox="1"/>
          <p:nvPr/>
        </p:nvSpPr>
        <p:spPr>
          <a:xfrm>
            <a:off x="7214357" y="2346952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 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DF4ECAE-E64D-9100-F288-A48D810EF83D}"/>
              </a:ext>
            </a:extLst>
          </p:cNvPr>
          <p:cNvSpPr/>
          <p:nvPr/>
        </p:nvSpPr>
        <p:spPr>
          <a:xfrm>
            <a:off x="4555938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BEC8D38F-11DB-CC38-6CC4-9D20C73D55D7}"/>
              </a:ext>
            </a:extLst>
          </p:cNvPr>
          <p:cNvGrpSpPr/>
          <p:nvPr/>
        </p:nvGrpSpPr>
        <p:grpSpPr>
          <a:xfrm>
            <a:off x="4519597" y="2628366"/>
            <a:ext cx="1344930" cy="769620"/>
            <a:chOff x="3453064" y="2612471"/>
            <a:chExt cx="1344930" cy="76962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FAA9429C-8E04-730F-015D-A78F9068FC2A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AC0CCCE6-2FA5-D7D9-2850-74B789111E7E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46FC49CF-15B6-510F-638C-50586F0D6DE7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6">
            <a:extLst>
              <a:ext uri="{FF2B5EF4-FFF2-40B4-BE49-F238E27FC236}">
                <a16:creationId xmlns:a16="http://schemas.microsoft.com/office/drawing/2014/main" id="{337E39B8-1FEF-59DD-0B12-F9BA7D067F30}"/>
              </a:ext>
            </a:extLst>
          </p:cNvPr>
          <p:cNvGrpSpPr/>
          <p:nvPr/>
        </p:nvGrpSpPr>
        <p:grpSpPr>
          <a:xfrm>
            <a:off x="6283644" y="2628366"/>
            <a:ext cx="1367155" cy="802640"/>
            <a:chOff x="5217111" y="2612471"/>
            <a:chExt cx="1367155" cy="802640"/>
          </a:xfrm>
        </p:grpSpPr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4C49BAA7-7FC6-EBCA-21B4-F2B6A40FD7BE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3FACB48-D7EA-5D25-CE16-6DBD2B077E9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68A2AA5D-23BD-B192-998B-D4CDCD15FDB6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02088766-E661-4996-70AF-0B79EA085883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1">
            <a:extLst>
              <a:ext uri="{FF2B5EF4-FFF2-40B4-BE49-F238E27FC236}">
                <a16:creationId xmlns:a16="http://schemas.microsoft.com/office/drawing/2014/main" id="{27CF1F66-D179-87C0-262E-D44D82377CC2}"/>
              </a:ext>
            </a:extLst>
          </p:cNvPr>
          <p:cNvSpPr txBox="1"/>
          <p:nvPr/>
        </p:nvSpPr>
        <p:spPr>
          <a:xfrm>
            <a:off x="4385235" y="2346952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F04B9A8A-C3A6-5617-3FE3-2A41C5B740D7}"/>
              </a:ext>
            </a:extLst>
          </p:cNvPr>
          <p:cNvSpPr txBox="1"/>
          <p:nvPr/>
        </p:nvSpPr>
        <p:spPr>
          <a:xfrm>
            <a:off x="5851739" y="3251151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15F9D0-480C-5D1A-621C-B780A1D419C1}"/>
              </a:ext>
            </a:extLst>
          </p:cNvPr>
          <p:cNvSpPr txBox="1"/>
          <p:nvPr/>
        </p:nvSpPr>
        <p:spPr>
          <a:xfrm>
            <a:off x="1539940" y="3841172"/>
            <a:ext cx="1339184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Problem: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3">
                <a:extLst>
                  <a:ext uri="{FF2B5EF4-FFF2-40B4-BE49-F238E27FC236}">
                    <a16:creationId xmlns:a16="http://schemas.microsoft.com/office/drawing/2014/main" id="{B7AB50BE-2BCB-CD37-DC58-3FDC9AA350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9940" y="1183800"/>
                <a:ext cx="8534400" cy="4929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257162" indent="-25716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557185" indent="-21430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1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857207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200090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1542974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1885856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6pPr>
                <a:lvl7pPr marL="2228739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7pPr>
                <a:lvl8pPr marL="2571622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8pPr>
                <a:lvl9pPr marL="2914505" indent="-17144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15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95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Problem: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won’t even see (s, a) if a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</m:oMath>
                </a14:m>
                <a:r>
                  <a:rPr kumimoji="0" lang="el-G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π(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s) (a = quit)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99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342882" marR="0" lvl="1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pPr marL="342882" marR="0" lvl="1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pPr marL="342882" marR="0" lvl="1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  <a:p>
                <a:pPr marL="557185" marR="0" lvl="1" indent="-214303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Different from classical ML, where data comes passively and learns good function.</a:t>
                </a:r>
              </a:p>
              <a:p>
                <a:pPr marL="557185" marR="0" lvl="1" indent="-214303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itchFamily="34" charset="0"/>
                  </a:rPr>
                  <a:t>Key challenge in RL, need to figure out how to get the data.</a:t>
                </a:r>
              </a:p>
              <a:p>
                <a:pPr marL="342882" marR="0" lvl="1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72" name="Rectangle 3">
                <a:extLst>
                  <a:ext uri="{FF2B5EF4-FFF2-40B4-BE49-F238E27FC236}">
                    <a16:creationId xmlns:a16="http://schemas.microsoft.com/office/drawing/2014/main" id="{B7AB50BE-2BCB-CD37-DC58-3FDC9AA3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9940" y="1183800"/>
                <a:ext cx="8534400" cy="4929413"/>
              </a:xfrm>
              <a:prstGeom prst="rect">
                <a:avLst/>
              </a:prstGeom>
              <a:blipFill>
                <a:blip r:embed="rId7"/>
                <a:stretch>
                  <a:fillRect l="-74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object 3">
            <a:extLst>
              <a:ext uri="{FF2B5EF4-FFF2-40B4-BE49-F238E27FC236}">
                <a16:creationId xmlns:a16="http://schemas.microsoft.com/office/drawing/2014/main" id="{09037C82-A235-A99E-23F3-12BA02B345C6}"/>
              </a:ext>
            </a:extLst>
          </p:cNvPr>
          <p:cNvGrpSpPr/>
          <p:nvPr/>
        </p:nvGrpSpPr>
        <p:grpSpPr>
          <a:xfrm>
            <a:off x="2752469" y="4292864"/>
            <a:ext cx="6048672" cy="1008112"/>
            <a:chOff x="1435315" y="2157432"/>
            <a:chExt cx="7296150" cy="1396365"/>
          </a:xfrm>
        </p:grpSpPr>
        <p:sp>
          <p:nvSpPr>
            <p:cNvPr id="74" name="object 4">
              <a:extLst>
                <a:ext uri="{FF2B5EF4-FFF2-40B4-BE49-F238E27FC236}">
                  <a16:creationId xmlns:a16="http://schemas.microsoft.com/office/drawing/2014/main" id="{701A659A-A512-0398-E65A-E4D6D03AE312}"/>
                </a:ext>
              </a:extLst>
            </p:cNvPr>
            <p:cNvSpPr/>
            <p:nvPr/>
          </p:nvSpPr>
          <p:spPr>
            <a:xfrm>
              <a:off x="1448030" y="2478499"/>
              <a:ext cx="7270750" cy="1062355"/>
            </a:xfrm>
            <a:custGeom>
              <a:avLst/>
              <a:gdLst/>
              <a:ahLst/>
              <a:cxnLst/>
              <a:rect l="l" t="t" r="r" b="b"/>
              <a:pathLst>
                <a:path w="7270750" h="1062354">
                  <a:moveTo>
                    <a:pt x="0" y="0"/>
                  </a:moveTo>
                  <a:lnTo>
                    <a:pt x="0" y="1062103"/>
                  </a:lnTo>
                  <a:lnTo>
                    <a:pt x="7270295" y="1062103"/>
                  </a:lnTo>
                  <a:lnTo>
                    <a:pt x="727029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i="1" dirty="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endParaRPr>
            </a:p>
            <a:p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00000"/>
                  </a:solidFill>
                  <a:ea typeface="Microsoft YaHei" panose="020B0503020204020204" pitchFamily="34" charset="-122"/>
                  <a:cs typeface="Calibri" panose="020F0502020204030204" pitchFamily="34" charset="0"/>
                </a:rPr>
                <a:t>               To do reinforcement learning, need to explore the state space.</a:t>
              </a:r>
            </a:p>
            <a:p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75" name="object 5">
              <a:extLst>
                <a:ext uri="{FF2B5EF4-FFF2-40B4-BE49-F238E27FC236}">
                  <a16:creationId xmlns:a16="http://schemas.microsoft.com/office/drawing/2014/main" id="{EE3829B7-8E6E-D9A6-51DD-90633A451985}"/>
                </a:ext>
              </a:extLst>
            </p:cNvPr>
            <p:cNvSpPr/>
            <p:nvPr/>
          </p:nvSpPr>
          <p:spPr>
            <a:xfrm>
              <a:off x="1575185" y="2157432"/>
              <a:ext cx="5425440" cy="642620"/>
            </a:xfrm>
            <a:custGeom>
              <a:avLst/>
              <a:gdLst/>
              <a:ahLst/>
              <a:cxnLst/>
              <a:rect l="l" t="t" r="r" b="b"/>
              <a:pathLst>
                <a:path w="5425440" h="642619">
                  <a:moveTo>
                    <a:pt x="542506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425065" y="642132"/>
                  </a:lnTo>
                  <a:lnTo>
                    <a:pt x="5425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449263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GB" b="1" i="1" spc="50" dirty="0">
                  <a:solidFill>
                    <a:srgbClr val="FF0000"/>
                  </a:solidFill>
                  <a:latin typeface="Trebuchet MS"/>
                  <a:ea typeface="Microsoft YaHei" panose="020B0503020204020204" pitchFamily="34" charset="-122"/>
                  <a:cs typeface="Trebuchet MS"/>
                </a:rPr>
                <a:t>          </a:t>
              </a:r>
              <a:r>
                <a:rPr lang="en-GB" b="1" spc="50" dirty="0">
                  <a:solidFill>
                    <a:srgbClr val="FF0000"/>
                  </a:solidFill>
                  <a:latin typeface="Trebuchet MS"/>
                  <a:ea typeface="Microsoft YaHei" panose="020B0503020204020204" pitchFamily="34" charset="-122"/>
                  <a:cs typeface="Trebuchet MS"/>
                </a:rPr>
                <a:t>Key</a:t>
              </a:r>
              <a:r>
                <a:rPr lang="en-GB" b="1" spc="185" dirty="0">
                  <a:solidFill>
                    <a:srgbClr val="FF0000"/>
                  </a:solidFill>
                  <a:latin typeface="Trebuchet MS"/>
                  <a:ea typeface="Microsoft YaHei" panose="020B0503020204020204" pitchFamily="34" charset="-122"/>
                  <a:cs typeface="Trebuchet MS"/>
                </a:rPr>
                <a:t> </a:t>
              </a:r>
              <a:r>
                <a:rPr lang="en-GB" b="1" spc="-20" dirty="0">
                  <a:solidFill>
                    <a:srgbClr val="FF0000"/>
                  </a:solidFill>
                  <a:latin typeface="Trebuchet MS"/>
                  <a:ea typeface="Microsoft YaHei" panose="020B0503020204020204" pitchFamily="34" charset="-122"/>
                  <a:cs typeface="Trebuchet MS"/>
                </a:rPr>
                <a:t>idea: </a:t>
              </a:r>
              <a:r>
                <a:rPr lang="en-GB" b="1" spc="-35" dirty="0">
                  <a:solidFill>
                    <a:srgbClr val="FF0000"/>
                  </a:solidFill>
                  <a:latin typeface="Trebuchet MS"/>
                  <a:ea typeface="Microsoft YaHei" panose="020B0503020204020204" pitchFamily="34" charset="-122"/>
                  <a:cs typeface="Trebuchet MS"/>
                </a:rPr>
                <a:t>exploration</a:t>
              </a:r>
              <a:endParaRPr lang="en-GB" dirty="0">
                <a:solidFill>
                  <a:srgbClr val="FFFFFF"/>
                </a:solidFill>
                <a:latin typeface="Trebuchet MS"/>
                <a:ea typeface="Microsoft YaHei" panose="020B0503020204020204" pitchFamily="34" charset="-122"/>
                <a:cs typeface="Trebuchet MS"/>
              </a:endParaRPr>
            </a:p>
          </p:txBody>
        </p:sp>
        <p:pic>
          <p:nvPicPr>
            <p:cNvPr id="76" name="object 6">
              <a:extLst>
                <a:ext uri="{FF2B5EF4-FFF2-40B4-BE49-F238E27FC236}">
                  <a16:creationId xmlns:a16="http://schemas.microsoft.com/office/drawing/2014/main" id="{052909E1-2FF7-0949-5B45-3F1DC9E9F1D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185" y="2157432"/>
              <a:ext cx="642132" cy="642132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84FB703-045B-BEB4-6939-D3721E9BDAAE}"/>
              </a:ext>
            </a:extLst>
          </p:cNvPr>
          <p:cNvSpPr txBox="1"/>
          <p:nvPr/>
        </p:nvSpPr>
        <p:spPr>
          <a:xfrm>
            <a:off x="1662628" y="6199763"/>
            <a:ext cx="52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333399"/>
                </a:solidFill>
              </a:rPr>
              <a:t>Solution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need </a:t>
            </a:r>
            <a:r>
              <a:rPr lang="el-GR" sz="1800" dirty="0">
                <a:solidFill>
                  <a:schemeClr val="tx1"/>
                </a:solidFill>
              </a:rPr>
              <a:t>π</a:t>
            </a:r>
            <a:r>
              <a:rPr lang="en-US" sz="1800" dirty="0">
                <a:solidFill>
                  <a:schemeClr val="tx1"/>
                </a:solidFill>
              </a:rPr>
              <a:t> to </a:t>
            </a:r>
            <a:r>
              <a:rPr lang="en-US" sz="1800" b="1" dirty="0">
                <a:solidFill>
                  <a:schemeClr val="tx1"/>
                </a:solidFill>
              </a:rPr>
              <a:t>explore</a:t>
            </a:r>
            <a:r>
              <a:rPr lang="en-US" sz="1800" dirty="0">
                <a:solidFill>
                  <a:schemeClr val="tx1"/>
                </a:solidFill>
              </a:rPr>
              <a:t> explicitly 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3526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2" grpId="0"/>
      <p:bldP spid="7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128BD522-CCCC-9ABC-D8F6-A102298D6EEB}"/>
              </a:ext>
            </a:extLst>
          </p:cNvPr>
          <p:cNvSpPr/>
          <p:nvPr/>
        </p:nvSpPr>
        <p:spPr>
          <a:xfrm>
            <a:off x="4301628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763877C3-88DE-AA88-2DCB-D607B9A20F4E}"/>
              </a:ext>
            </a:extLst>
          </p:cNvPr>
          <p:cNvSpPr/>
          <p:nvPr/>
        </p:nvSpPr>
        <p:spPr>
          <a:xfrm>
            <a:off x="7359705" y="1353345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E035EBDC-1F08-7FEB-6253-F6BB6F65B0BF}"/>
              </a:ext>
            </a:extLst>
          </p:cNvPr>
          <p:cNvSpPr txBox="1"/>
          <p:nvPr/>
        </p:nvSpPr>
        <p:spPr>
          <a:xfrm>
            <a:off x="7419052" y="1503720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object 6">
            <a:extLst>
              <a:ext uri="{FF2B5EF4-FFF2-40B4-BE49-F238E27FC236}">
                <a16:creationId xmlns:a16="http://schemas.microsoft.com/office/drawing/2014/main" id="{4E73367C-A71F-3E69-00A4-14644DFBA341}"/>
              </a:ext>
            </a:extLst>
          </p:cNvPr>
          <p:cNvSpPr/>
          <p:nvPr/>
        </p:nvSpPr>
        <p:spPr>
          <a:xfrm>
            <a:off x="4301628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FBE69D6D-28C5-7BD4-4B0C-9B6969487942}"/>
              </a:ext>
            </a:extLst>
          </p:cNvPr>
          <p:cNvSpPr txBox="1"/>
          <p:nvPr/>
        </p:nvSpPr>
        <p:spPr>
          <a:xfrm>
            <a:off x="4362665" y="3290248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E4906F4F-7C71-0AB5-80CE-F01938AA64B7}"/>
              </a:ext>
            </a:extLst>
          </p:cNvPr>
          <p:cNvSpPr/>
          <p:nvPr/>
        </p:nvSpPr>
        <p:spPr>
          <a:xfrm>
            <a:off x="7359705" y="3139873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9">
            <a:extLst>
              <a:ext uri="{FF2B5EF4-FFF2-40B4-BE49-F238E27FC236}">
                <a16:creationId xmlns:a16="http://schemas.microsoft.com/office/drawing/2014/main" id="{28E60CA0-BE22-70BD-108F-FBDAA2447499}"/>
              </a:ext>
            </a:extLst>
          </p:cNvPr>
          <p:cNvSpPr txBox="1"/>
          <p:nvPr/>
        </p:nvSpPr>
        <p:spPr>
          <a:xfrm>
            <a:off x="7458355" y="3251151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9" name="object 10">
            <a:extLst>
              <a:ext uri="{FF2B5EF4-FFF2-40B4-BE49-F238E27FC236}">
                <a16:creationId xmlns:a16="http://schemas.microsoft.com/office/drawing/2014/main" id="{7354AA14-3765-022C-D41B-54D487441F8C}"/>
              </a:ext>
            </a:extLst>
          </p:cNvPr>
          <p:cNvGrpSpPr/>
          <p:nvPr/>
        </p:nvGrpSpPr>
        <p:grpSpPr>
          <a:xfrm>
            <a:off x="6212004" y="1657766"/>
            <a:ext cx="1107440" cy="73025"/>
            <a:chOff x="5164435" y="1682574"/>
            <a:chExt cx="1107440" cy="73025"/>
          </a:xfrm>
        </p:grpSpPr>
        <p:sp>
          <p:nvSpPr>
            <p:cNvPr id="30" name="object 11">
              <a:extLst>
                <a:ext uri="{FF2B5EF4-FFF2-40B4-BE49-F238E27FC236}">
                  <a16:creationId xmlns:a16="http://schemas.microsoft.com/office/drawing/2014/main" id="{58A810B9-32C9-FAE7-A62D-8724E3152C1F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2">
              <a:extLst>
                <a:ext uri="{FF2B5EF4-FFF2-40B4-BE49-F238E27FC236}">
                  <a16:creationId xmlns:a16="http://schemas.microsoft.com/office/drawing/2014/main" id="{0A95E9F3-3B20-8A8C-46A0-70A7BA67B0D1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13">
            <a:extLst>
              <a:ext uri="{FF2B5EF4-FFF2-40B4-BE49-F238E27FC236}">
                <a16:creationId xmlns:a16="http://schemas.microsoft.com/office/drawing/2014/main" id="{B74A5F28-A58A-1611-8836-00AD038A540E}"/>
              </a:ext>
            </a:extLst>
          </p:cNvPr>
          <p:cNvSpPr txBox="1"/>
          <p:nvPr/>
        </p:nvSpPr>
        <p:spPr>
          <a:xfrm>
            <a:off x="4448933" y="1554209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32363DC9-296B-974F-2920-55AE81807986}"/>
              </a:ext>
            </a:extLst>
          </p:cNvPr>
          <p:cNvSpPr/>
          <p:nvPr/>
        </p:nvSpPr>
        <p:spPr>
          <a:xfrm>
            <a:off x="6482870" y="148050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15">
            <a:extLst>
              <a:ext uri="{FF2B5EF4-FFF2-40B4-BE49-F238E27FC236}">
                <a16:creationId xmlns:a16="http://schemas.microsoft.com/office/drawing/2014/main" id="{C5250827-5B2D-C87F-F1E3-6CF8EC71332B}"/>
              </a:ext>
            </a:extLst>
          </p:cNvPr>
          <p:cNvGrpSpPr/>
          <p:nvPr/>
        </p:nvGrpSpPr>
        <p:grpSpPr>
          <a:xfrm>
            <a:off x="4832131" y="1444159"/>
            <a:ext cx="880744" cy="73025"/>
            <a:chOff x="3765598" y="1428264"/>
            <a:chExt cx="880744" cy="73025"/>
          </a:xfrm>
        </p:grpSpPr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0A1AF7D4-455E-0431-3CFE-636EE9CD5B8A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7">
              <a:extLst>
                <a:ext uri="{FF2B5EF4-FFF2-40B4-BE49-F238E27FC236}">
                  <a16:creationId xmlns:a16="http://schemas.microsoft.com/office/drawing/2014/main" id="{CBF8D839-1AC0-C86F-5951-310DB1DFA9F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18">
            <a:extLst>
              <a:ext uri="{FF2B5EF4-FFF2-40B4-BE49-F238E27FC236}">
                <a16:creationId xmlns:a16="http://schemas.microsoft.com/office/drawing/2014/main" id="{C36983EF-C2DD-4A0B-857B-F4694DB7DE23}"/>
              </a:ext>
            </a:extLst>
          </p:cNvPr>
          <p:cNvSpPr txBox="1"/>
          <p:nvPr/>
        </p:nvSpPr>
        <p:spPr>
          <a:xfrm>
            <a:off x="5696267" y="133746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8" name="object 19">
            <a:extLst>
              <a:ext uri="{FF2B5EF4-FFF2-40B4-BE49-F238E27FC236}">
                <a16:creationId xmlns:a16="http://schemas.microsoft.com/office/drawing/2014/main" id="{702D717F-274F-175E-70FA-DE29AF53C694}"/>
              </a:ext>
            </a:extLst>
          </p:cNvPr>
          <p:cNvSpPr/>
          <p:nvPr/>
        </p:nvSpPr>
        <p:spPr>
          <a:xfrm>
            <a:off x="7614015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0">
            <a:extLst>
              <a:ext uri="{FF2B5EF4-FFF2-40B4-BE49-F238E27FC236}">
                <a16:creationId xmlns:a16="http://schemas.microsoft.com/office/drawing/2014/main" id="{AC0EDC4B-2307-5BEA-C06B-6672CBD1C2D5}"/>
              </a:ext>
            </a:extLst>
          </p:cNvPr>
          <p:cNvSpPr txBox="1"/>
          <p:nvPr/>
        </p:nvSpPr>
        <p:spPr>
          <a:xfrm>
            <a:off x="7214357" y="2346952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SE" sz="1500" spc="-75" dirty="0">
                <a:latin typeface="Arial"/>
                <a:cs typeface="Arial"/>
              </a:rPr>
              <a:t> $ </a:t>
            </a:r>
            <a:r>
              <a:rPr lang="en-US" sz="1500" spc="-75" dirty="0"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0" name="object 21">
            <a:extLst>
              <a:ext uri="{FF2B5EF4-FFF2-40B4-BE49-F238E27FC236}">
                <a16:creationId xmlns:a16="http://schemas.microsoft.com/office/drawing/2014/main" id="{6DF4ECAE-E64D-9100-F288-A48D810EF83D}"/>
              </a:ext>
            </a:extLst>
          </p:cNvPr>
          <p:cNvSpPr/>
          <p:nvPr/>
        </p:nvSpPr>
        <p:spPr>
          <a:xfrm>
            <a:off x="4555938" y="1861965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22">
            <a:extLst>
              <a:ext uri="{FF2B5EF4-FFF2-40B4-BE49-F238E27FC236}">
                <a16:creationId xmlns:a16="http://schemas.microsoft.com/office/drawing/2014/main" id="{BEC8D38F-11DB-CC38-6CC4-9D20C73D55D7}"/>
              </a:ext>
            </a:extLst>
          </p:cNvPr>
          <p:cNvGrpSpPr/>
          <p:nvPr/>
        </p:nvGrpSpPr>
        <p:grpSpPr>
          <a:xfrm>
            <a:off x="4519597" y="2628366"/>
            <a:ext cx="1344930" cy="769620"/>
            <a:chOff x="3453064" y="2612471"/>
            <a:chExt cx="1344930" cy="769620"/>
          </a:xfrm>
        </p:grpSpPr>
        <p:sp>
          <p:nvSpPr>
            <p:cNvPr id="42" name="object 23">
              <a:extLst>
                <a:ext uri="{FF2B5EF4-FFF2-40B4-BE49-F238E27FC236}">
                  <a16:creationId xmlns:a16="http://schemas.microsoft.com/office/drawing/2014/main" id="{FAA9429C-8E04-730F-015D-A78F9068FC2A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4">
              <a:extLst>
                <a:ext uri="{FF2B5EF4-FFF2-40B4-BE49-F238E27FC236}">
                  <a16:creationId xmlns:a16="http://schemas.microsoft.com/office/drawing/2014/main" id="{AC0CCCE6-2FA5-D7D9-2850-74B789111E7E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46FC49CF-15B6-510F-638C-50586F0D6DE7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26">
            <a:extLst>
              <a:ext uri="{FF2B5EF4-FFF2-40B4-BE49-F238E27FC236}">
                <a16:creationId xmlns:a16="http://schemas.microsoft.com/office/drawing/2014/main" id="{337E39B8-1FEF-59DD-0B12-F9BA7D067F30}"/>
              </a:ext>
            </a:extLst>
          </p:cNvPr>
          <p:cNvGrpSpPr/>
          <p:nvPr/>
        </p:nvGrpSpPr>
        <p:grpSpPr>
          <a:xfrm>
            <a:off x="6283644" y="2628366"/>
            <a:ext cx="1367155" cy="802640"/>
            <a:chOff x="5217111" y="2612471"/>
            <a:chExt cx="1367155" cy="802640"/>
          </a:xfrm>
        </p:grpSpPr>
        <p:sp>
          <p:nvSpPr>
            <p:cNvPr id="46" name="object 27">
              <a:extLst>
                <a:ext uri="{FF2B5EF4-FFF2-40B4-BE49-F238E27FC236}">
                  <a16:creationId xmlns:a16="http://schemas.microsoft.com/office/drawing/2014/main" id="{4C49BAA7-7FC6-EBCA-21B4-F2B6A40FD7BE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28">
              <a:extLst>
                <a:ext uri="{FF2B5EF4-FFF2-40B4-BE49-F238E27FC236}">
                  <a16:creationId xmlns:a16="http://schemas.microsoft.com/office/drawing/2014/main" id="{33FACB48-D7EA-5D25-CE16-6DBD2B077E9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29">
              <a:extLst>
                <a:ext uri="{FF2B5EF4-FFF2-40B4-BE49-F238E27FC236}">
                  <a16:creationId xmlns:a16="http://schemas.microsoft.com/office/drawing/2014/main" id="{68A2AA5D-23BD-B192-998B-D4CDCD15FDB6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0">
              <a:extLst>
                <a:ext uri="{FF2B5EF4-FFF2-40B4-BE49-F238E27FC236}">
                  <a16:creationId xmlns:a16="http://schemas.microsoft.com/office/drawing/2014/main" id="{02088766-E661-4996-70AF-0B79EA085883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31">
            <a:extLst>
              <a:ext uri="{FF2B5EF4-FFF2-40B4-BE49-F238E27FC236}">
                <a16:creationId xmlns:a16="http://schemas.microsoft.com/office/drawing/2014/main" id="{27CF1F66-D179-87C0-262E-D44D82377CC2}"/>
              </a:ext>
            </a:extLst>
          </p:cNvPr>
          <p:cNvSpPr txBox="1"/>
          <p:nvPr/>
        </p:nvSpPr>
        <p:spPr>
          <a:xfrm>
            <a:off x="4385235" y="2346952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32">
            <a:extLst>
              <a:ext uri="{FF2B5EF4-FFF2-40B4-BE49-F238E27FC236}">
                <a16:creationId xmlns:a16="http://schemas.microsoft.com/office/drawing/2014/main" id="{F04B9A8A-C3A6-5617-3FE3-2A41C5B740D7}"/>
              </a:ext>
            </a:extLst>
          </p:cNvPr>
          <p:cNvSpPr txBox="1"/>
          <p:nvPr/>
        </p:nvSpPr>
        <p:spPr>
          <a:xfrm>
            <a:off x="5851739" y="3251151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A152A-73A7-0AFC-22C1-B42D61B90025}"/>
              </a:ext>
            </a:extLst>
          </p:cNvPr>
          <p:cNvSpPr txBox="1"/>
          <p:nvPr/>
        </p:nvSpPr>
        <p:spPr>
          <a:xfrm>
            <a:off x="1399904" y="4125377"/>
            <a:ext cx="6098058" cy="188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Data (following policy </a:t>
            </a:r>
            <a:r>
              <a:rPr kumimoji="0" lang="el-G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π(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s) = quit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quit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R, end]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</a:rPr>
              <a:t>Transitioning?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Reward?</a:t>
            </a:r>
          </a:p>
        </p:txBody>
      </p:sp>
    </p:spTree>
    <p:extLst>
      <p:ext uri="{BB962C8B-B14F-4D97-AF65-F5344CB8AC3E}">
        <p14:creationId xmlns:p14="http://schemas.microsoft.com/office/powerpoint/2010/main" val="2217272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Model-Based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F296E-D17D-4760-2722-3ADAEE7978E1}"/>
              </a:ext>
            </a:extLst>
          </p:cNvPr>
          <p:cNvSpPr txBox="1"/>
          <p:nvPr/>
        </p:nvSpPr>
        <p:spPr>
          <a:xfrm>
            <a:off x="1173634" y="1821387"/>
            <a:ext cx="1041623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/>
              <a:t>Our </a:t>
            </a:r>
            <a:r>
              <a:rPr lang="en-US" sz="2000" dirty="0">
                <a:solidFill>
                  <a:srgbClr val="FF0000"/>
                </a:solidFill>
              </a:rPr>
              <a:t>policies</a:t>
            </a:r>
            <a:r>
              <a:rPr lang="en-US" sz="2000" dirty="0"/>
              <a:t> have been </a:t>
            </a:r>
            <a:r>
              <a:rPr lang="en-US" sz="2000" dirty="0">
                <a:solidFill>
                  <a:srgbClr val="FF0000"/>
                </a:solidFill>
              </a:rPr>
              <a:t>deterministic</a:t>
            </a:r>
            <a:r>
              <a:rPr lang="en-US" sz="2000" dirty="0"/>
              <a:t>. However, if we use such a policy to generate data, there are certain (s, a) pairs that we </a:t>
            </a:r>
            <a:r>
              <a:rPr lang="en-US" sz="2000" dirty="0">
                <a:solidFill>
                  <a:srgbClr val="FF0000"/>
                </a:solidFill>
              </a:rPr>
              <a:t>will never see </a:t>
            </a:r>
            <a:r>
              <a:rPr lang="en-US" sz="2000" dirty="0"/>
              <a:t>and, therefore, never be able to estimate their </a:t>
            </a:r>
            <a:r>
              <a:rPr lang="en-US" sz="2000" dirty="0">
                <a:solidFill>
                  <a:srgbClr val="FF0000"/>
                </a:solidFill>
              </a:rPr>
              <a:t>Q-value</a:t>
            </a:r>
            <a:r>
              <a:rPr lang="en-US" sz="2000" dirty="0"/>
              <a:t> and never know what the effect of those actions are.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EDAE5-3809-91DA-54B9-683FEB6B527A}"/>
              </a:ext>
            </a:extLst>
          </p:cNvPr>
          <p:cNvSpPr txBox="1"/>
          <p:nvPr/>
        </p:nvSpPr>
        <p:spPr>
          <a:xfrm>
            <a:off x="1123948" y="2797169"/>
            <a:ext cx="104162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/>
              <a:t>This problem points at the most important characteristic of reinforcement learning, which is the need for </a:t>
            </a:r>
            <a:r>
              <a:rPr lang="en-US" sz="2000" b="1" dirty="0"/>
              <a:t>exploration</a:t>
            </a:r>
            <a:r>
              <a:rPr lang="en-US" sz="20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7A5A1-7B0C-8A06-993E-22F9D7707154}"/>
              </a:ext>
            </a:extLst>
          </p:cNvPr>
          <p:cNvSpPr txBox="1"/>
          <p:nvPr/>
        </p:nvSpPr>
        <p:spPr>
          <a:xfrm>
            <a:off x="1123949" y="3548395"/>
            <a:ext cx="104162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/>
              <a:t>This distinguishes reinforcement learning from supervised learning, because now we actually have to act to get data, rather than just having data poured over us.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40383-E985-7886-D349-A7591767950A}"/>
              </a:ext>
            </a:extLst>
          </p:cNvPr>
          <p:cNvSpPr txBox="1"/>
          <p:nvPr/>
        </p:nvSpPr>
        <p:spPr>
          <a:xfrm>
            <a:off x="1123949" y="4267805"/>
            <a:ext cx="1041623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/>
              <a:t>if </a:t>
            </a:r>
            <a:r>
              <a:rPr lang="el-GR" sz="2000" dirty="0"/>
              <a:t>π </a:t>
            </a:r>
            <a:r>
              <a:rPr lang="en-US" sz="2000" dirty="0"/>
              <a:t>is a </a:t>
            </a:r>
            <a:r>
              <a:rPr lang="en-US" sz="2000" dirty="0">
                <a:solidFill>
                  <a:srgbClr val="FF0000"/>
                </a:solidFill>
              </a:rPr>
              <a:t>non-deterministic policy </a:t>
            </a:r>
            <a:r>
              <a:rPr lang="en-US" sz="2000" dirty="0"/>
              <a:t>that allows us to explore each </a:t>
            </a:r>
            <a:r>
              <a:rPr lang="en-US" sz="2000" dirty="0">
                <a:solidFill>
                  <a:srgbClr val="FF0000"/>
                </a:solidFill>
              </a:rPr>
              <a:t>state and action infinitely</a:t>
            </a:r>
            <a:r>
              <a:rPr lang="en-US" sz="2000" dirty="0"/>
              <a:t> often (possibly over multiple episodes), then the estimates of the transitions and rewards will converge.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B7B0D-AA6D-60E6-A262-0F666FCD73C6}"/>
              </a:ext>
            </a:extLst>
          </p:cNvPr>
          <p:cNvSpPr txBox="1"/>
          <p:nvPr/>
        </p:nvSpPr>
        <p:spPr>
          <a:xfrm>
            <a:off x="1123950" y="5222417"/>
            <a:ext cx="1041623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0000"/>
              </a:lnSpc>
              <a:buFont typeface="Wingdings" pitchFamily="2" charset="2"/>
              <a:buChar char="§"/>
            </a:pPr>
            <a:r>
              <a:rPr lang="en-US" sz="2000" dirty="0"/>
              <a:t>Once we get an estimate for the T and R, we can simply plug them into our MDP and solve it using standard value or policy iteration to produce a policy.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83E3-FB53-1E61-B564-EC304F394704}"/>
              </a:ext>
            </a:extLst>
          </p:cNvPr>
          <p:cNvSpPr txBox="1"/>
          <p:nvPr/>
        </p:nvSpPr>
        <p:spPr>
          <a:xfrm>
            <a:off x="1173634" y="1145898"/>
            <a:ext cx="160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>
                <a:solidFill>
                  <a:srgbClr val="7030A0"/>
                </a:solidFill>
              </a:rPr>
              <a:t>Summary:</a:t>
            </a:r>
          </a:p>
        </p:txBody>
      </p:sp>
    </p:spTree>
    <p:extLst>
      <p:ext uri="{BB962C8B-B14F-4D97-AF65-F5344CB8AC3E}">
        <p14:creationId xmlns:p14="http://schemas.microsoft.com/office/powerpoint/2010/main" val="409542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ea typeface="ＭＳ Ｐゴシック" pitchFamily="34" charset="-128"/>
              </a:rPr>
              <a:t>From model-based to model-free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66996D4-32A9-AE33-3DD0-460BE32E7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018" y="1623295"/>
            <a:ext cx="6065608" cy="998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D3D7F-613D-CC1D-11FA-8A33BD7E8462}"/>
              </a:ext>
            </a:extLst>
          </p:cNvPr>
          <p:cNvSpPr txBox="1"/>
          <p:nvPr/>
        </p:nvSpPr>
        <p:spPr>
          <a:xfrm>
            <a:off x="731331" y="3231413"/>
            <a:ext cx="7973197" cy="39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82" lvl="1" indent="0">
              <a:lnSpc>
                <a:spcPct val="80000"/>
              </a:lnSpc>
              <a:buNone/>
            </a:pPr>
            <a:r>
              <a:rPr lang="en-US" sz="2400" dirty="0"/>
              <a:t>All that matters for prediction is (estimate of) 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opt</a:t>
            </a:r>
            <a:r>
              <a:rPr lang="en-US" sz="2400" i="1" dirty="0"/>
              <a:t>(s, a).</a:t>
            </a: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1A58A44E-0D78-C148-DA8C-48234E8EC6D5}"/>
              </a:ext>
            </a:extLst>
          </p:cNvPr>
          <p:cNvGrpSpPr/>
          <p:nvPr/>
        </p:nvGrpSpPr>
        <p:grpSpPr>
          <a:xfrm>
            <a:off x="1899180" y="4235666"/>
            <a:ext cx="5943600" cy="1881108"/>
            <a:chOff x="2367730" y="4252381"/>
            <a:chExt cx="5431155" cy="1396365"/>
          </a:xfrm>
        </p:grpSpPr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02ADAA91-10AD-1B78-6ACB-5D7EBCBFDA73}"/>
                </a:ext>
              </a:extLst>
            </p:cNvPr>
            <p:cNvSpPr/>
            <p:nvPr/>
          </p:nvSpPr>
          <p:spPr>
            <a:xfrm>
              <a:off x="2380445" y="4573447"/>
              <a:ext cx="5405755" cy="1062355"/>
            </a:xfrm>
            <a:custGeom>
              <a:avLst/>
              <a:gdLst/>
              <a:ahLst/>
              <a:cxnLst/>
              <a:rect l="l" t="t" r="r" b="b"/>
              <a:pathLst>
                <a:path w="5405755" h="1062354">
                  <a:moveTo>
                    <a:pt x="0" y="0"/>
                  </a:moveTo>
                  <a:lnTo>
                    <a:pt x="0" y="1062103"/>
                  </a:lnTo>
                  <a:lnTo>
                    <a:pt x="5405465" y="1062103"/>
                  </a:lnTo>
                  <a:lnTo>
                    <a:pt x="540546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BB4A9161-2C36-1F5E-93F1-B39C141EA6AD}"/>
                </a:ext>
              </a:extLst>
            </p:cNvPr>
            <p:cNvSpPr/>
            <p:nvPr/>
          </p:nvSpPr>
          <p:spPr>
            <a:xfrm>
              <a:off x="2507600" y="4252381"/>
              <a:ext cx="5151755" cy="642620"/>
            </a:xfrm>
            <a:custGeom>
              <a:avLst/>
              <a:gdLst/>
              <a:ahLst/>
              <a:cxnLst/>
              <a:rect l="l" t="t" r="r" b="b"/>
              <a:pathLst>
                <a:path w="5151755" h="642620">
                  <a:moveTo>
                    <a:pt x="515115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151155" y="642132"/>
                  </a:lnTo>
                  <a:lnTo>
                    <a:pt x="5151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8AA8C1F8-71E8-A346-1FF1-84E3DD64D8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7601" y="4252381"/>
              <a:ext cx="642132" cy="64213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D432D3-5BFB-C4A3-06AF-2DAE5C5DDAEC}"/>
              </a:ext>
            </a:extLst>
          </p:cNvPr>
          <p:cNvSpPr txBox="1"/>
          <p:nvPr/>
        </p:nvSpPr>
        <p:spPr>
          <a:xfrm>
            <a:off x="2269882" y="4295918"/>
            <a:ext cx="4991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0865">
              <a:lnSpc>
                <a:spcPct val="100000"/>
              </a:lnSpc>
              <a:spcBef>
                <a:spcPts val="140"/>
              </a:spcBef>
              <a:tabLst>
                <a:tab pos="2115185" algn="l"/>
              </a:tabLst>
            </a:pPr>
            <a:r>
              <a:rPr lang="en-GB" sz="2400" b="1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lang="en-GB" sz="2400" b="1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400" b="1" spc="-20" dirty="0">
                <a:solidFill>
                  <a:srgbClr val="FF0000"/>
                </a:solidFill>
                <a:latin typeface="Trebuchet MS"/>
                <a:cs typeface="Trebuchet MS"/>
              </a:rPr>
              <a:t>idea: </a:t>
            </a:r>
            <a:r>
              <a:rPr lang="en-GB" sz="2400" b="1" spc="-35" dirty="0">
                <a:solidFill>
                  <a:srgbClr val="FF0000"/>
                </a:solidFill>
                <a:latin typeface="Trebuchet MS"/>
                <a:cs typeface="Trebuchet MS"/>
              </a:rPr>
              <a:t>model-</a:t>
            </a:r>
            <a:r>
              <a:rPr lang="en-GB" sz="2400" b="1" spc="-50" dirty="0">
                <a:solidFill>
                  <a:srgbClr val="FF0000"/>
                </a:solidFill>
                <a:latin typeface="Trebuchet MS"/>
                <a:cs typeface="Trebuchet MS"/>
              </a:rPr>
              <a:t>free</a:t>
            </a:r>
            <a:r>
              <a:rPr lang="en-GB" sz="2400" b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400" b="1" spc="-40" dirty="0">
                <a:solidFill>
                  <a:srgbClr val="FF0000"/>
                </a:solidFill>
                <a:latin typeface="Trebuchet MS"/>
                <a:cs typeface="Trebuchet MS"/>
              </a:rPr>
              <a:t>learning</a:t>
            </a:r>
            <a:endParaRPr lang="en-GB" sz="2400" dirty="0">
              <a:latin typeface="Trebuchet MS"/>
              <a:cs typeface="Trebuchet M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A8D101-129C-7D6F-5FD6-C1C3D41440DD}"/>
              </a:ext>
            </a:extLst>
          </p:cNvPr>
          <p:cNvSpPr txBox="1"/>
          <p:nvPr/>
        </p:nvSpPr>
        <p:spPr>
          <a:xfrm>
            <a:off x="2809015" y="5043409"/>
            <a:ext cx="42680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 to estimate </a:t>
            </a:r>
            <a:r>
              <a:rPr lang="en-GB" sz="24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400" i="1" baseline="-25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</a:t>
            </a:r>
            <a:r>
              <a:rPr lang="en-GB" sz="2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 a) 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directly.</a:t>
            </a:r>
          </a:p>
          <a:p>
            <a:endParaRPr lang="en-SE" dirty="0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C595615B-4EE6-D63E-D638-117B2E68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122" y="1903485"/>
            <a:ext cx="3387339" cy="3652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029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9408D6C-6FA7-5B8C-055B-0955A7D22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31DB9-5405-EA02-A524-C5402076343D}"/>
              </a:ext>
            </a:extLst>
          </p:cNvPr>
          <p:cNvSpPr txBox="1"/>
          <p:nvPr/>
        </p:nvSpPr>
        <p:spPr>
          <a:xfrm>
            <a:off x="1282390" y="1337469"/>
            <a:ext cx="8854069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725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GB" sz="2400" b="0" i="0" u="none" strike="noStrike" kern="0" cap="none" spc="-5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400" b="0" i="0" u="none" strike="noStrike" kern="0" cap="none" spc="-7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(following</a:t>
            </a:r>
            <a:r>
              <a:rPr kumimoji="0" lang="en-GB" sz="2400" b="0" i="0" u="none" strike="noStrike" kern="0" cap="none" spc="-5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policy </a:t>
            </a:r>
            <a:r>
              <a:rPr kumimoji="0" lang="el-GR" sz="2400" b="0" i="1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kumimoji="0" lang="el-GR" sz="2400" b="0" i="0" u="none" strike="noStrike" kern="0" cap="none" spc="-25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)</a:t>
            </a:r>
            <a:r>
              <a:rPr kumimoji="0" lang="el-GR" sz="2400" b="0" i="0" u="none" strike="noStrike" kern="0" cap="none" spc="-2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725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1" u="none" strike="noStrike" kern="0" cap="none" spc="114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       </a:t>
            </a:r>
            <a:r>
              <a:rPr kumimoji="0" lang="en-GB" sz="2000" b="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0</a:t>
            </a:r>
            <a:r>
              <a:rPr kumimoji="0" lang="en-GB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;</a:t>
            </a:r>
            <a:r>
              <a:rPr kumimoji="0" lang="en-GB" sz="20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1</a:t>
            </a:r>
            <a:r>
              <a:rPr kumimoji="0" lang="en-GB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;</a:t>
            </a:r>
            <a:r>
              <a:rPr kumimoji="0" lang="en-GB" sz="20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;</a:t>
            </a:r>
            <a:r>
              <a:rPr kumimoji="0" lang="en-GB" sz="20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3</a:t>
            </a:r>
            <a:r>
              <a:rPr kumimoji="0" lang="en-GB" sz="2000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3</a:t>
            </a:r>
            <a:r>
              <a:rPr kumimoji="0" lang="en-GB" sz="2000" b="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3</a:t>
            </a:r>
            <a:r>
              <a:rPr kumimoji="0" lang="en-GB" sz="20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;</a:t>
            </a:r>
            <a:r>
              <a:rPr kumimoji="0" lang="en-GB" sz="20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.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;</a:t>
            </a:r>
            <a:r>
              <a:rPr kumimoji="0" lang="en-GB" sz="2000" b="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1" u="none" strike="noStrike" kern="1200" cap="none" spc="37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n</a:t>
            </a:r>
            <a:r>
              <a:rPr kumimoji="0" lang="en-GB" sz="2000" b="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1200" cap="none" spc="75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n</a:t>
            </a:r>
            <a:r>
              <a:rPr kumimoji="0" lang="en-GB" sz="2000" b="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1200" cap="none" spc="160" normalizeH="0" baseline="0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1" u="none" strike="noStrike" kern="1200" cap="none" spc="240" normalizeH="0" baseline="-12698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B22D4E-7F46-5076-FCB6-B0457C6A91B7}"/>
              </a:ext>
            </a:extLst>
          </p:cNvPr>
          <p:cNvSpPr txBox="1"/>
          <p:nvPr/>
        </p:nvSpPr>
        <p:spPr>
          <a:xfrm>
            <a:off x="1282388" y="2452008"/>
            <a:ext cx="8854069" cy="154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1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Recall</a:t>
            </a: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584200" marR="193040" lvl="0" indent="0" algn="l" defTabSz="914400" rtl="0" eaLnBrk="1" fontAlgn="auto" latinLnBrk="0" hangingPunct="1">
              <a:lnSpc>
                <a:spcPct val="1016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0" cap="none" spc="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Q</a:t>
            </a:r>
            <a:r>
              <a:rPr kumimoji="0" lang="el-GR" sz="2000" b="1" i="1" u="none" strike="noStrike" kern="0" cap="none" spc="38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kumimoji="0" lang="el-GR" sz="2000" b="1" i="1" u="none" strike="noStrike" kern="0" cap="none" spc="-6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1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en-GB" sz="2000" b="1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s,</a:t>
            </a:r>
            <a:r>
              <a:rPr kumimoji="0" lang="en-GB" sz="2000" b="1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)</a:t>
            </a:r>
            <a:r>
              <a:rPr kumimoji="0" lang="en-GB" sz="2000" b="1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is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expected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utility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starting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at</a:t>
            </a:r>
            <a:r>
              <a:rPr kumimoji="0" lang="en-GB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first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taking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action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and </a:t>
            </a:r>
            <a:r>
              <a:rPr kumimoji="0" lang="en-GB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then</a:t>
            </a:r>
            <a:r>
              <a:rPr kumimoji="0" lang="en-GB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following</a:t>
            </a:r>
            <a:r>
              <a:rPr kumimoji="0" lang="en-GB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policy</a:t>
            </a:r>
            <a:r>
              <a:rPr kumimoji="0" lang="en-GB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π</a:t>
            </a:r>
            <a:endParaRPr kumimoji="0" lang="el-GR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991CB-23AC-64C5-BDD6-85C02F35E57A}"/>
              </a:ext>
            </a:extLst>
          </p:cNvPr>
          <p:cNvSpPr txBox="1"/>
          <p:nvPr/>
        </p:nvSpPr>
        <p:spPr>
          <a:xfrm>
            <a:off x="1282389" y="3873528"/>
            <a:ext cx="885406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17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Utility</a:t>
            </a: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584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0" cap="none" spc="9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u</a:t>
            </a:r>
            <a:r>
              <a:rPr kumimoji="0" lang="en-GB" sz="2000" b="0" i="1" u="none" strike="noStrike" kern="0" cap="none" spc="135" normalizeH="0" baseline="-12698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32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=</a:t>
            </a:r>
            <a:r>
              <a:rPr kumimoji="0" lang="en-GB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14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12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γ</a:t>
            </a:r>
            <a:r>
              <a:rPr kumimoji="0" lang="el-GR" sz="2000" b="0" i="1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l-GR" sz="2000" b="0" i="1" u="none" strike="noStrike" kern="0" cap="none" spc="-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0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+1</a:t>
            </a:r>
            <a:r>
              <a:rPr kumimoji="0" lang="en-GB" sz="2000" b="0" i="0" u="none" strike="noStrike" kern="0" cap="none" spc="35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γ</a:t>
            </a:r>
            <a:r>
              <a:rPr kumimoji="0" lang="el-GR" sz="2000" b="0" i="0" u="none" strike="noStrike" kern="0" cap="none" spc="322" normalizeH="0" baseline="2857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l-GR" sz="2000" b="0" i="0" u="none" strike="noStrike" kern="0" cap="none" spc="345" normalizeH="0" baseline="2857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l-GR" sz="2000" b="0" i="1" u="none" strike="noStrike" kern="0" cap="none" spc="-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0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+2</a:t>
            </a:r>
            <a:r>
              <a:rPr kumimoji="0" lang="en-GB" sz="2000" b="0" i="0" u="none" strike="noStrike" kern="0" cap="none" spc="35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9FE2E-7A24-E85F-93D4-BD18F6C211F6}"/>
              </a:ext>
            </a:extLst>
          </p:cNvPr>
          <p:cNvSpPr txBox="1"/>
          <p:nvPr/>
        </p:nvSpPr>
        <p:spPr>
          <a:xfrm>
            <a:off x="1282389" y="4858413"/>
            <a:ext cx="8854069" cy="1610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Estimate</a:t>
            </a:r>
            <a:r>
              <a:rPr kumimoji="0" lang="en-GB" sz="2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5842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0" cap="none" spc="-10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Q</a:t>
            </a:r>
            <a:r>
              <a:rPr kumimoji="0" lang="en-GB" sz="2000" b="0" i="1" u="none" strike="noStrike" kern="0" cap="none" spc="270" normalizeH="0" baseline="1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ˆ </a:t>
            </a:r>
            <a:r>
              <a:rPr kumimoji="0" lang="el-GR" sz="2000" b="0" i="1" u="none" strike="noStrike" kern="0" cap="none" spc="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kumimoji="0" lang="el-GR" sz="2000" b="0" i="1" u="none" strike="noStrike" kern="0" cap="none" spc="-6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en-GB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a)</a:t>
            </a:r>
            <a:r>
              <a:rPr kumimoji="0" lang="en-GB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=</a:t>
            </a:r>
            <a:r>
              <a:rPr kumimoji="0" lang="en-GB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average</a:t>
            </a:r>
            <a:r>
              <a:rPr kumimoji="0" lang="en-GB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of</a:t>
            </a:r>
            <a:r>
              <a:rPr kumimoji="0" lang="en-GB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9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u</a:t>
            </a:r>
            <a:r>
              <a:rPr kumimoji="0" lang="en-GB" sz="2000" b="0" i="1" u="none" strike="noStrike" kern="0" cap="none" spc="135" normalizeH="0" baseline="-12698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47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where</a:t>
            </a:r>
            <a:r>
              <a:rPr kumimoji="0" lang="en-GB" sz="20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1" u="none" strike="noStrike" kern="0" cap="none" spc="24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t−1</a:t>
            </a:r>
            <a:r>
              <a:rPr kumimoji="0" lang="en-GB" sz="2000" b="0" i="1" u="none" strike="noStrike" kern="0" cap="none" spc="50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=</a:t>
            </a:r>
            <a:r>
              <a:rPr kumimoji="0" lang="en-GB" sz="2000" b="0" i="1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1" u="none" strike="noStrike" kern="0" cap="none" spc="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27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=</a:t>
            </a:r>
            <a:r>
              <a:rPr kumimoji="0" lang="en-GB" sz="2000" b="0" i="1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endParaRPr kumimoji="0" lang="en-GB" sz="2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pPr marL="4384040" marR="0" lvl="0" indent="0" algn="l" defTabSz="914400" rtl="0" eaLnBrk="1" fontAlgn="auto" latinLnBrk="0" hangingPunct="1">
              <a:lnSpc>
                <a:spcPct val="100000"/>
              </a:lnSpc>
              <a:spcBef>
                <a:spcPts val="1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(and</a:t>
            </a:r>
            <a:r>
              <a:rPr kumimoji="0" lang="en-GB" sz="2000" b="0" i="0" u="none" strike="noStrike" kern="0" cap="none" spc="-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000" b="0" i="1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doesn’t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occur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in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0" cap="none" spc="36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0</a:t>
            </a:r>
            <a:r>
              <a:rPr kumimoji="0" lang="en-GB" sz="20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kumimoji="0" lang="en-GB" sz="2000" b="0" i="1" u="none" strike="noStrike" kern="0" cap="none" spc="22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t−</a:t>
            </a:r>
            <a:r>
              <a:rPr kumimoji="0" lang="en-GB" sz="2000" b="0" i="0" u="none" strike="noStrike" kern="0" cap="none" spc="22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GB" sz="20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6688-8B58-6084-9EE9-091A623E0BD6}"/>
              </a:ext>
            </a:extLst>
          </p:cNvPr>
          <p:cNvSpPr txBox="1"/>
          <p:nvPr/>
        </p:nvSpPr>
        <p:spPr>
          <a:xfrm>
            <a:off x="1115122" y="2575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750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334529" y="3984637"/>
            <a:ext cx="9757159" cy="150703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Data (following policy </a:t>
            </a:r>
            <a:r>
              <a:rPr kumimoji="0" lang="el-G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π(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s) = stay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endParaRPr lang="en-US" sz="24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4271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7329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7388719" y="1436098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-20" dirty="0">
                <a:latin typeface="Arial"/>
                <a:cs typeface="Arial"/>
              </a:rPr>
              <a:t>in,st</a:t>
            </a:r>
            <a:r>
              <a:rPr sz="1050" spc="-55" dirty="0">
                <a:latin typeface="Arial"/>
                <a:cs typeface="Arial"/>
              </a:rPr>
              <a:t>a</a:t>
            </a:r>
            <a:r>
              <a:rPr sz="1050" spc="-35" dirty="0">
                <a:latin typeface="Arial"/>
                <a:cs typeface="Arial"/>
              </a:rPr>
              <a:t>y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4271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4332331" y="3222626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latin typeface="Arial"/>
                <a:cs typeface="Arial"/>
              </a:rPr>
              <a:t>in,quit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7329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7428022" y="3183529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6181670" y="1590144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4418599" y="1486587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6452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4801797" y="1376537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5665934" y="126984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7583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7184024" y="2279330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4525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4489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6253311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4354901" y="2279330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5821405" y="3183529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latin typeface="Arial"/>
                <a:cs typeface="Arial"/>
              </a:rPr>
              <a:t>$?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3889165" y="31704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7878853" y="129365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766E32C0-BD32-829C-C609-E9C6EF72FCAF}"/>
              </a:ext>
            </a:extLst>
          </p:cNvPr>
          <p:cNvSpPr txBox="1">
            <a:spLocks noChangeArrowheads="1"/>
          </p:cNvSpPr>
          <p:nvPr/>
        </p:nvSpPr>
        <p:spPr>
          <a:xfrm>
            <a:off x="1334529" y="5563787"/>
            <a:ext cx="1490013" cy="74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en-US" sz="2400" b="1" kern="0" dirty="0">
                <a:solidFill>
                  <a:srgbClr val="000000"/>
                </a:solidFill>
                <a:latin typeface="Calibri" pitchFamily="34" charset="0"/>
              </a:rPr>
              <a:t>Utility?</a:t>
            </a:r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D28396-832A-65C2-A3B3-361C147B61B8}"/>
              </a:ext>
            </a:extLst>
          </p:cNvPr>
          <p:cNvSpPr txBox="1"/>
          <p:nvPr/>
        </p:nvSpPr>
        <p:spPr>
          <a:xfrm flipH="1">
            <a:off x="7878853" y="1285722"/>
            <a:ext cx="30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3037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231005" y="2090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US" sz="4000" dirty="0"/>
              <a:t>Review: Markov Decision Process (MDPs)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0363A5-D28D-B606-025A-BC577631354C}"/>
              </a:ext>
            </a:extLst>
          </p:cNvPr>
          <p:cNvGrpSpPr/>
          <p:nvPr/>
        </p:nvGrpSpPr>
        <p:grpSpPr>
          <a:xfrm>
            <a:off x="4418919" y="1252842"/>
            <a:ext cx="3712196" cy="2311036"/>
            <a:chOff x="4476069" y="4336916"/>
            <a:chExt cx="3712196" cy="2311036"/>
          </a:xfrm>
        </p:grpSpPr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22B2C7B3-F19A-75A5-92DF-E82BD63DEBCC}"/>
                </a:ext>
              </a:extLst>
            </p:cNvPr>
            <p:cNvSpPr/>
            <p:nvPr/>
          </p:nvSpPr>
          <p:spPr>
            <a:xfrm>
              <a:off x="4476069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6689439-8057-A3E3-7FB7-2C0F65D531A2}"/>
                </a:ext>
              </a:extLst>
            </p:cNvPr>
            <p:cNvSpPr txBox="1"/>
            <p:nvPr/>
          </p:nvSpPr>
          <p:spPr>
            <a:xfrm>
              <a:off x="4644587" y="4464072"/>
              <a:ext cx="1720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2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32677680-6F56-E7DD-0574-D3B23AE9C2B2}"/>
                </a:ext>
              </a:extLst>
            </p:cNvPr>
            <p:cNvSpPr/>
            <p:nvPr/>
          </p:nvSpPr>
          <p:spPr>
            <a:xfrm>
              <a:off x="7534146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B93AC826-0097-A04F-ABE3-1C03A429D940}"/>
                </a:ext>
              </a:extLst>
            </p:cNvPr>
            <p:cNvSpPr txBox="1"/>
            <p:nvPr/>
          </p:nvSpPr>
          <p:spPr>
            <a:xfrm>
              <a:off x="7593485" y="4503169"/>
              <a:ext cx="390525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in,stay</a:t>
              </a:r>
              <a:endParaRPr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F9DCB040-AADD-037F-1727-FF78F1697C96}"/>
                </a:ext>
              </a:extLst>
            </p:cNvPr>
            <p:cNvSpPr/>
            <p:nvPr/>
          </p:nvSpPr>
          <p:spPr>
            <a:xfrm>
              <a:off x="4476069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1B1F051F-6481-1542-F6EC-F5CA1E05019B}"/>
                </a:ext>
              </a:extLst>
            </p:cNvPr>
            <p:cNvSpPr txBox="1"/>
            <p:nvPr/>
          </p:nvSpPr>
          <p:spPr>
            <a:xfrm>
              <a:off x="4537101" y="6289698"/>
              <a:ext cx="38735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in,quit</a:t>
              </a:r>
              <a:endParaRPr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01B68E89-4C5A-06C6-DF59-A3E459DB23F7}"/>
                </a:ext>
              </a:extLst>
            </p:cNvPr>
            <p:cNvSpPr/>
            <p:nvPr/>
          </p:nvSpPr>
          <p:spPr>
            <a:xfrm>
              <a:off x="7534146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9A6E6AD5-7012-A928-B5C2-7293CD0E33C7}"/>
                </a:ext>
              </a:extLst>
            </p:cNvPr>
            <p:cNvSpPr txBox="1"/>
            <p:nvPr/>
          </p:nvSpPr>
          <p:spPr>
            <a:xfrm>
              <a:off x="7632798" y="6250599"/>
              <a:ext cx="3117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6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39E8A82F-C904-AF4D-6D4C-7B7ADBA45FD6}"/>
                </a:ext>
              </a:extLst>
            </p:cNvPr>
            <p:cNvSpPr/>
            <p:nvPr/>
          </p:nvSpPr>
          <p:spPr>
            <a:xfrm>
              <a:off x="4987867" y="4734255"/>
              <a:ext cx="1100455" cy="0"/>
            </a:xfrm>
            <a:custGeom>
              <a:avLst/>
              <a:gdLst/>
              <a:ahLst/>
              <a:cxnLst/>
              <a:rect l="l" t="t" r="r" b="b"/>
              <a:pathLst>
                <a:path w="1100454">
                  <a:moveTo>
                    <a:pt x="0" y="0"/>
                  </a:moveTo>
                  <a:lnTo>
                    <a:pt x="110018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2" name="object 17">
              <a:extLst>
                <a:ext uri="{FF2B5EF4-FFF2-40B4-BE49-F238E27FC236}">
                  <a16:creationId xmlns:a16="http://schemas.microsoft.com/office/drawing/2014/main" id="{F34B54B2-D5DD-19D2-A8DF-558C3274023D}"/>
                </a:ext>
              </a:extLst>
            </p:cNvPr>
            <p:cNvGrpSpPr/>
            <p:nvPr/>
          </p:nvGrpSpPr>
          <p:grpSpPr>
            <a:xfrm>
              <a:off x="6405407" y="4697911"/>
              <a:ext cx="1107440" cy="73025"/>
              <a:chOff x="5164435" y="4840414"/>
              <a:chExt cx="1107440" cy="73025"/>
            </a:xfrm>
          </p:grpSpPr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DCBC6D36-13B1-6282-DBD0-DED4E26AB076}"/>
                  </a:ext>
                </a:extLst>
              </p:cNvPr>
              <p:cNvSpPr/>
              <p:nvPr/>
            </p:nvSpPr>
            <p:spPr>
              <a:xfrm>
                <a:off x="5167927" y="4876758"/>
                <a:ext cx="9912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1235">
                    <a:moveTo>
                      <a:pt x="0" y="0"/>
                    </a:moveTo>
                    <a:lnTo>
                      <a:pt x="99065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4" name="object 19">
                <a:extLst>
                  <a:ext uri="{FF2B5EF4-FFF2-40B4-BE49-F238E27FC236}">
                    <a16:creationId xmlns:a16="http://schemas.microsoft.com/office/drawing/2014/main" id="{43FE18BB-F592-2794-4098-5E1FD9444974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55391" y="484041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FE340EDE-4764-DC05-0F8E-F9DF859070B2}"/>
                </a:ext>
              </a:extLst>
            </p:cNvPr>
            <p:cNvSpPr txBox="1"/>
            <p:nvPr/>
          </p:nvSpPr>
          <p:spPr>
            <a:xfrm>
              <a:off x="6075349" y="4591227"/>
              <a:ext cx="34671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stay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AA1DD833-8F0C-67A0-602F-55C93DA54734}"/>
                </a:ext>
              </a:extLst>
            </p:cNvPr>
            <p:cNvSpPr/>
            <p:nvPr/>
          </p:nvSpPr>
          <p:spPr>
            <a:xfrm>
              <a:off x="6657315" y="4479945"/>
              <a:ext cx="873760" cy="0"/>
            </a:xfrm>
            <a:custGeom>
              <a:avLst/>
              <a:gdLst/>
              <a:ahLst/>
              <a:cxnLst/>
              <a:rect l="l" t="t" r="r" b="b"/>
              <a:pathLst>
                <a:path w="873760">
                  <a:moveTo>
                    <a:pt x="0" y="0"/>
                  </a:moveTo>
                  <a:lnTo>
                    <a:pt x="873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5" name="object 22">
              <a:extLst>
                <a:ext uri="{FF2B5EF4-FFF2-40B4-BE49-F238E27FC236}">
                  <a16:creationId xmlns:a16="http://schemas.microsoft.com/office/drawing/2014/main" id="{05E816C0-87FE-5412-32DA-CF26573F95C6}"/>
                </a:ext>
              </a:extLst>
            </p:cNvPr>
            <p:cNvGrpSpPr/>
            <p:nvPr/>
          </p:nvGrpSpPr>
          <p:grpSpPr>
            <a:xfrm>
              <a:off x="5006574" y="4443601"/>
              <a:ext cx="880744" cy="73025"/>
              <a:chOff x="3765602" y="4586104"/>
              <a:chExt cx="880744" cy="73025"/>
            </a:xfrm>
          </p:grpSpPr>
          <p:sp>
            <p:nvSpPr>
              <p:cNvPr id="41" name="object 23">
                <a:extLst>
                  <a:ext uri="{FF2B5EF4-FFF2-40B4-BE49-F238E27FC236}">
                    <a16:creationId xmlns:a16="http://schemas.microsoft.com/office/drawing/2014/main" id="{B61FEDC9-2FA3-EB8D-F5E9-7503ED150407}"/>
                  </a:ext>
                </a:extLst>
              </p:cNvPr>
              <p:cNvSpPr/>
              <p:nvPr/>
            </p:nvSpPr>
            <p:spPr>
              <a:xfrm>
                <a:off x="3878307" y="4622448"/>
                <a:ext cx="764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4539">
                    <a:moveTo>
                      <a:pt x="0" y="0"/>
                    </a:moveTo>
                    <a:lnTo>
                      <a:pt x="76412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2" name="object 24">
                <a:extLst>
                  <a:ext uri="{FF2B5EF4-FFF2-40B4-BE49-F238E27FC236}">
                    <a16:creationId xmlns:a16="http://schemas.microsoft.com/office/drawing/2014/main" id="{E8CC9062-8087-9DD9-1816-08986627E7A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5602" y="458610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B47ECE08-01DA-48B5-04E4-DB66D0A724BF}"/>
                </a:ext>
              </a:extLst>
            </p:cNvPr>
            <p:cNvSpPr txBox="1"/>
            <p:nvPr/>
          </p:nvSpPr>
          <p:spPr>
            <a:xfrm>
              <a:off x="5870704" y="433691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0C30B3BB-1DE4-1442-0CD7-5E9B82668F38}"/>
                </a:ext>
              </a:extLst>
            </p:cNvPr>
            <p:cNvSpPr/>
            <p:nvPr/>
          </p:nvSpPr>
          <p:spPr>
            <a:xfrm>
              <a:off x="7788456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B1C31DC8-53EB-3F92-A40D-5A7058A4F08F}"/>
                </a:ext>
              </a:extLst>
            </p:cNvPr>
            <p:cNvSpPr txBox="1"/>
            <p:nvPr/>
          </p:nvSpPr>
          <p:spPr>
            <a:xfrm>
              <a:off x="7388800" y="534639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BE9B0A3C-4C10-5371-8C23-A2D4A7EBE51B}"/>
                </a:ext>
              </a:extLst>
            </p:cNvPr>
            <p:cNvSpPr/>
            <p:nvPr/>
          </p:nvSpPr>
          <p:spPr>
            <a:xfrm>
              <a:off x="4730379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0" name="object 29">
              <a:extLst>
                <a:ext uri="{FF2B5EF4-FFF2-40B4-BE49-F238E27FC236}">
                  <a16:creationId xmlns:a16="http://schemas.microsoft.com/office/drawing/2014/main" id="{4A2DD25D-6418-AAB5-1EE1-BF600CED5CC6}"/>
                </a:ext>
              </a:extLst>
            </p:cNvPr>
            <p:cNvGrpSpPr/>
            <p:nvPr/>
          </p:nvGrpSpPr>
          <p:grpSpPr>
            <a:xfrm>
              <a:off x="4694038" y="5627815"/>
              <a:ext cx="1291590" cy="769620"/>
              <a:chOff x="3453066" y="5770318"/>
              <a:chExt cx="1291590" cy="769620"/>
            </a:xfrm>
          </p:grpSpPr>
          <p:sp>
            <p:nvSpPr>
              <p:cNvPr id="38" name="object 30">
                <a:extLst>
                  <a:ext uri="{FF2B5EF4-FFF2-40B4-BE49-F238E27FC236}">
                    <a16:creationId xmlns:a16="http://schemas.microsoft.com/office/drawing/2014/main" id="{94A35BE4-574F-D419-8FEC-71F70C1E4E73}"/>
                  </a:ext>
                </a:extLst>
              </p:cNvPr>
              <p:cNvSpPr/>
              <p:nvPr/>
            </p:nvSpPr>
            <p:spPr>
              <a:xfrm>
                <a:off x="3489406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9" name="object 31">
                <a:extLst>
                  <a:ext uri="{FF2B5EF4-FFF2-40B4-BE49-F238E27FC236}">
                    <a16:creationId xmlns:a16="http://schemas.microsoft.com/office/drawing/2014/main" id="{24100E91-4EB4-8717-7E25-62C1FB8020D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53066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40" name="object 32">
                <a:extLst>
                  <a:ext uri="{FF2B5EF4-FFF2-40B4-BE49-F238E27FC236}">
                    <a16:creationId xmlns:a16="http://schemas.microsoft.com/office/drawing/2014/main" id="{9ECCFA39-0B41-FEC6-21DE-0E3E8459E38C}"/>
                  </a:ext>
                </a:extLst>
              </p:cNvPr>
              <p:cNvSpPr/>
              <p:nvPr/>
            </p:nvSpPr>
            <p:spPr>
              <a:xfrm>
                <a:off x="3743717" y="6536131"/>
                <a:ext cx="10007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00760">
                    <a:moveTo>
                      <a:pt x="0" y="0"/>
                    </a:moveTo>
                    <a:lnTo>
                      <a:pt x="100045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" name="object 33">
              <a:extLst>
                <a:ext uri="{FF2B5EF4-FFF2-40B4-BE49-F238E27FC236}">
                  <a16:creationId xmlns:a16="http://schemas.microsoft.com/office/drawing/2014/main" id="{3BB001D4-E96C-EC06-B813-3BB01E92A1A3}"/>
                </a:ext>
              </a:extLst>
            </p:cNvPr>
            <p:cNvGrpSpPr/>
            <p:nvPr/>
          </p:nvGrpSpPr>
          <p:grpSpPr>
            <a:xfrm>
              <a:off x="6511830" y="5627815"/>
              <a:ext cx="1313180" cy="802640"/>
              <a:chOff x="5270858" y="5770318"/>
              <a:chExt cx="1313180" cy="802640"/>
            </a:xfrm>
          </p:grpSpPr>
          <p:sp>
            <p:nvSpPr>
              <p:cNvPr id="34" name="object 34">
                <a:extLst>
                  <a:ext uri="{FF2B5EF4-FFF2-40B4-BE49-F238E27FC236}">
                    <a16:creationId xmlns:a16="http://schemas.microsoft.com/office/drawing/2014/main" id="{9ADA1700-051E-C1FD-A1FC-39ADE91358A4}"/>
                  </a:ext>
                </a:extLst>
              </p:cNvPr>
              <p:cNvSpPr/>
              <p:nvPr/>
            </p:nvSpPr>
            <p:spPr>
              <a:xfrm>
                <a:off x="6547484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5" name="object 35">
                <a:extLst>
                  <a:ext uri="{FF2B5EF4-FFF2-40B4-BE49-F238E27FC236}">
                    <a16:creationId xmlns:a16="http://schemas.microsoft.com/office/drawing/2014/main" id="{2B57ABD5-5EC6-2ED7-DAFA-109CEFD370F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1143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36" name="object 36">
                <a:extLst>
                  <a:ext uri="{FF2B5EF4-FFF2-40B4-BE49-F238E27FC236}">
                    <a16:creationId xmlns:a16="http://schemas.microsoft.com/office/drawing/2014/main" id="{3D1CBF3B-68DF-C416-489D-CB9E01297986}"/>
                  </a:ext>
                </a:extLst>
              </p:cNvPr>
              <p:cNvSpPr/>
              <p:nvPr/>
            </p:nvSpPr>
            <p:spPr>
              <a:xfrm>
                <a:off x="5270858" y="6536131"/>
                <a:ext cx="891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1539">
                    <a:moveTo>
                      <a:pt x="0" y="0"/>
                    </a:moveTo>
                    <a:lnTo>
                      <a:pt x="890919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object 37">
                <a:extLst>
                  <a:ext uri="{FF2B5EF4-FFF2-40B4-BE49-F238E27FC236}">
                    <a16:creationId xmlns:a16="http://schemas.microsoft.com/office/drawing/2014/main" id="{E429B5FF-F8DD-41D1-7094-611E2DF96B11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8610" y="6499792"/>
                <a:ext cx="115879" cy="72677"/>
              </a:xfrm>
              <a:prstGeom prst="rect">
                <a:avLst/>
              </a:prstGeom>
            </p:spPr>
          </p:pic>
        </p:grpSp>
        <p:sp>
          <p:nvSpPr>
            <p:cNvPr id="32" name="object 38">
              <a:extLst>
                <a:ext uri="{FF2B5EF4-FFF2-40B4-BE49-F238E27FC236}">
                  <a16:creationId xmlns:a16="http://schemas.microsoft.com/office/drawing/2014/main" id="{47EC31C4-AAB0-0D76-C400-F5B07EE135DD}"/>
                </a:ext>
              </a:extLst>
            </p:cNvPr>
            <p:cNvSpPr txBox="1"/>
            <p:nvPr/>
          </p:nvSpPr>
          <p:spPr>
            <a:xfrm>
              <a:off x="4559673" y="5346396"/>
              <a:ext cx="34163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quit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39">
              <a:extLst>
                <a:ext uri="{FF2B5EF4-FFF2-40B4-BE49-F238E27FC236}">
                  <a16:creationId xmlns:a16="http://schemas.microsoft.com/office/drawing/2014/main" id="{86D38844-EDE8-C86C-E943-E1149A46FC4A}"/>
                </a:ext>
              </a:extLst>
            </p:cNvPr>
            <p:cNvSpPr txBox="1"/>
            <p:nvPr/>
          </p:nvSpPr>
          <p:spPr>
            <a:xfrm>
              <a:off x="5972441" y="6250599"/>
              <a:ext cx="55245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  <a:r>
                <a:rPr sz="1500" spc="5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object 3">
            <a:extLst>
              <a:ext uri="{FF2B5EF4-FFF2-40B4-BE49-F238E27FC236}">
                <a16:creationId xmlns:a16="http://schemas.microsoft.com/office/drawing/2014/main" id="{0A85DE6F-63B0-0B7A-97C2-16142778671C}"/>
              </a:ext>
            </a:extLst>
          </p:cNvPr>
          <p:cNvGrpSpPr/>
          <p:nvPr/>
        </p:nvGrpSpPr>
        <p:grpSpPr>
          <a:xfrm>
            <a:off x="2834687" y="3623339"/>
            <a:ext cx="7708622" cy="3141076"/>
            <a:chOff x="440863" y="1326214"/>
            <a:chExt cx="9016400" cy="4291078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EA331FD3-D247-D7D1-72CA-042AB0CD50B0}"/>
                </a:ext>
              </a:extLst>
            </p:cNvPr>
            <p:cNvSpPr/>
            <p:nvPr/>
          </p:nvSpPr>
          <p:spPr>
            <a:xfrm>
              <a:off x="440863" y="1611477"/>
              <a:ext cx="9016400" cy="4005815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50186B25-3C26-CF5B-7225-B17828B85D6E}"/>
                </a:ext>
              </a:extLst>
            </p:cNvPr>
            <p:cNvSpPr/>
            <p:nvPr/>
          </p:nvSpPr>
          <p:spPr>
            <a:xfrm>
              <a:off x="568017" y="1326214"/>
              <a:ext cx="6036310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E8190FF3-23C0-BE4A-67BB-186D8667992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BA105C8E-66DC-A7BC-902A-2A0C7938D3F6}"/>
              </a:ext>
            </a:extLst>
          </p:cNvPr>
          <p:cNvSpPr txBox="1"/>
          <p:nvPr/>
        </p:nvSpPr>
        <p:spPr>
          <a:xfrm>
            <a:off x="2920754" y="3690192"/>
            <a:ext cx="5989073" cy="322370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r>
              <a:rPr sz="2000" b="1" spc="8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r>
              <a:rPr lang="en-US" sz="2000" b="1" spc="8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b="1" spc="90" dirty="0">
                <a:solidFill>
                  <a:srgbClr val="008000"/>
                </a:solidFill>
                <a:latin typeface="Calibri"/>
                <a:cs typeface="Calibri"/>
              </a:rPr>
              <a:t>Markov</a:t>
            </a:r>
            <a:r>
              <a:rPr sz="2000" b="1" spc="36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b="1" spc="65" dirty="0">
                <a:solidFill>
                  <a:srgbClr val="008000"/>
                </a:solidFill>
                <a:latin typeface="Calibri"/>
                <a:cs typeface="Calibri"/>
              </a:rPr>
              <a:t>Decision Process</a:t>
            </a:r>
            <a:endParaRPr sz="20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lang="en-GB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i="0" spc="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05"/>
              </a:spcBef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i="0" baseline="-11904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GB" i="0" spc="112" baseline="-119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2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∈</a:t>
            </a:r>
            <a:r>
              <a:rPr lang="en-GB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i="0" spc="1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05"/>
              </a:spcBef>
            </a:pP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GB" i="0" spc="1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GB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pc="-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</a:t>
            </a:r>
            <a:r>
              <a:rPr lang="en-GB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s’)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i="0" spc="1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GB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 if</a:t>
            </a:r>
            <a:r>
              <a:rPr lang="en-GB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en-GB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GB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GB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(s,</a:t>
            </a:r>
            <a:r>
              <a:rPr lang="en-GB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s’):</a:t>
            </a:r>
            <a:r>
              <a:rPr lang="en-GB" i="0" spc="2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en-GB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GB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i="0" spc="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en-GB" i="0" spc="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</a:t>
            </a:r>
            <a:r>
              <a:rPr lang="en-GB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</a:t>
            </a:r>
            <a:r>
              <a:rPr lang="en-GB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i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IsEnd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(s):</a:t>
            </a:r>
            <a:r>
              <a:rPr lang="en-GB" i="0" spc="2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GB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GB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n-GB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GB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l-GR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l-GR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l-GR" i="0" spc="1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(default</a:t>
            </a:r>
            <a:r>
              <a:rPr lang="en-GB" i="0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i="0" spc="1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3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1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334529" y="3984637"/>
            <a:ext cx="9757159" cy="150703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Data (following policy </a:t>
            </a:r>
            <a:r>
              <a:rPr kumimoji="0" lang="el-G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π(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s) = stay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4271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7329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7388719" y="1436098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-20" dirty="0">
                <a:latin typeface="Arial"/>
                <a:cs typeface="Arial"/>
              </a:rPr>
              <a:t>in,st</a:t>
            </a:r>
            <a:r>
              <a:rPr sz="1050" spc="-55" dirty="0">
                <a:latin typeface="Arial"/>
                <a:cs typeface="Arial"/>
              </a:rPr>
              <a:t>a</a:t>
            </a:r>
            <a:r>
              <a:rPr sz="1050" spc="-35" dirty="0">
                <a:latin typeface="Arial"/>
                <a:cs typeface="Arial"/>
              </a:rPr>
              <a:t>y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4271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4332331" y="3222626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latin typeface="Arial"/>
                <a:cs typeface="Arial"/>
              </a:rPr>
              <a:t>in,quit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7329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7428022" y="3183529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6181670" y="1590144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4418599" y="1486587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6452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4801797" y="1376537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5665934" y="126984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7583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7184024" y="2279330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4525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4489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6253311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4354901" y="2279330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5821405" y="3183529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latin typeface="Arial"/>
                <a:cs typeface="Arial"/>
              </a:rPr>
              <a:t>$?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3889165" y="31704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7878853" y="12936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766E32C0-BD32-829C-C609-E9C6EF72FCAF}"/>
              </a:ext>
            </a:extLst>
          </p:cNvPr>
          <p:cNvSpPr txBox="1">
            <a:spLocks noChangeArrowheads="1"/>
          </p:cNvSpPr>
          <p:nvPr/>
        </p:nvSpPr>
        <p:spPr>
          <a:xfrm>
            <a:off x="1334529" y="5563787"/>
            <a:ext cx="1490013" cy="74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en-US" sz="2400" b="1" kern="0" dirty="0">
                <a:solidFill>
                  <a:srgbClr val="000000"/>
                </a:solidFill>
                <a:latin typeface="Calibri" pitchFamily="34" charset="0"/>
              </a:rPr>
              <a:t>Utility?</a:t>
            </a:r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D28396-832A-65C2-A3B3-361C147B61B8}"/>
              </a:ext>
            </a:extLst>
          </p:cNvPr>
          <p:cNvSpPr txBox="1"/>
          <p:nvPr/>
        </p:nvSpPr>
        <p:spPr>
          <a:xfrm flipH="1">
            <a:off x="7740085" y="1301921"/>
            <a:ext cx="102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(4+8)/2</a:t>
            </a:r>
          </a:p>
        </p:txBody>
      </p:sp>
    </p:spTree>
    <p:extLst>
      <p:ext uri="{BB962C8B-B14F-4D97-AF65-F5344CB8AC3E}">
        <p14:creationId xmlns:p14="http://schemas.microsoft.com/office/powerpoint/2010/main" val="21460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334529" y="3984637"/>
            <a:ext cx="9757159" cy="150703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Data (following policy </a:t>
            </a:r>
            <a:r>
              <a:rPr kumimoji="0" lang="el-G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π(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s) = stay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4271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7329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7388719" y="1436098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-20" dirty="0">
                <a:latin typeface="Arial"/>
                <a:cs typeface="Arial"/>
              </a:rPr>
              <a:t>in,st</a:t>
            </a:r>
            <a:r>
              <a:rPr sz="1050" spc="-55" dirty="0">
                <a:latin typeface="Arial"/>
                <a:cs typeface="Arial"/>
              </a:rPr>
              <a:t>a</a:t>
            </a:r>
            <a:r>
              <a:rPr sz="1050" spc="-35" dirty="0">
                <a:latin typeface="Arial"/>
                <a:cs typeface="Arial"/>
              </a:rPr>
              <a:t>y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4271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4332331" y="3222626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latin typeface="Arial"/>
                <a:cs typeface="Arial"/>
              </a:rPr>
              <a:t>in,quit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7329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7428022" y="3183529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6181670" y="1590144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4418599" y="1486587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6452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4801797" y="1376537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5665934" y="126984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7583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7184024" y="2279330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4525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4489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6253311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4354901" y="2279330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5821405" y="3183529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latin typeface="Arial"/>
                <a:cs typeface="Arial"/>
              </a:rPr>
              <a:t>$?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3889165" y="31704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7878853" y="129365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(4+8)/2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766E32C0-BD32-829C-C609-E9C6EF72FCAF}"/>
              </a:ext>
            </a:extLst>
          </p:cNvPr>
          <p:cNvSpPr txBox="1">
            <a:spLocks noChangeArrowheads="1"/>
          </p:cNvSpPr>
          <p:nvPr/>
        </p:nvSpPr>
        <p:spPr>
          <a:xfrm>
            <a:off x="1334529" y="5563787"/>
            <a:ext cx="1490013" cy="74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endParaRPr lang="en-US" sz="2000" kern="0" dirty="0">
              <a:solidFill>
                <a:srgbClr val="000000"/>
              </a:solidFill>
              <a:latin typeface="Calibri" pitchFamily="34" charset="0"/>
            </a:endParaRP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None/>
              <a:defRPr/>
            </a:pPr>
            <a:r>
              <a:rPr lang="en-US" sz="2400" b="1" kern="0" dirty="0">
                <a:solidFill>
                  <a:srgbClr val="000000"/>
                </a:solidFill>
                <a:latin typeface="Calibri" pitchFamily="34" charset="0"/>
              </a:rPr>
              <a:t>Utility?</a:t>
            </a:r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D28396-832A-65C2-A3B3-361C147B61B8}"/>
              </a:ext>
            </a:extLst>
          </p:cNvPr>
          <p:cNvSpPr txBox="1"/>
          <p:nvPr/>
        </p:nvSpPr>
        <p:spPr>
          <a:xfrm flipH="1">
            <a:off x="7870633" y="1292106"/>
            <a:ext cx="127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(4+8+16)/3</a:t>
            </a:r>
          </a:p>
        </p:txBody>
      </p:sp>
    </p:spTree>
    <p:extLst>
      <p:ext uri="{BB962C8B-B14F-4D97-AF65-F5344CB8AC3E}">
        <p14:creationId xmlns:p14="http://schemas.microsoft.com/office/powerpoint/2010/main" val="233482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334527" y="3723893"/>
            <a:ext cx="9757159" cy="1338141"/>
          </a:xfrm>
        </p:spPr>
        <p:txBody>
          <a:bodyPr>
            <a:normAutofit/>
          </a:bodyPr>
          <a:lstStyle/>
          <a:p>
            <a:pPr marL="0" lvl="0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None/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  <a:cs typeface="+mn-cs"/>
              </a:rPr>
              <a:t>Data (following policy </a:t>
            </a:r>
            <a:r>
              <a:rPr lang="el-GR" sz="20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π(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s) = stay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  <a:cs typeface="+mn-cs"/>
              </a:rPr>
              <a:t>):</a:t>
            </a: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endParaRPr lang="en-US" sz="2000" kern="0" dirty="0">
              <a:solidFill>
                <a:srgbClr val="333399"/>
              </a:solidFill>
              <a:latin typeface="Calibri" pitchFamily="34" charset="0"/>
              <a:cs typeface="+mn-cs"/>
            </a:endParaRPr>
          </a:p>
          <a:p>
            <a:pPr marL="0" lvl="0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None/>
            </a:pPr>
            <a:r>
              <a:rPr lang="en-US" sz="2000" kern="0" dirty="0">
                <a:solidFill>
                  <a:srgbClr val="333399"/>
                </a:solidFill>
                <a:latin typeface="Calibri" pitchFamily="34" charset="0"/>
                <a:cs typeface="+mn-cs"/>
              </a:rPr>
              <a:t>Note: 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we are estimating </a:t>
            </a:r>
            <a:r>
              <a:rPr lang="en-US" sz="2000" i="1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Q</a:t>
            </a:r>
            <a:r>
              <a:rPr lang="el-GR" sz="2000" i="1" kern="0" baseline="-25000" dirty="0">
                <a:solidFill>
                  <a:srgbClr val="000000"/>
                </a:solidFill>
                <a:latin typeface="Calibri" pitchFamily="34" charset="0"/>
                <a:cs typeface="+mn-cs"/>
              </a:rPr>
              <a:t>π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cs typeface="+mn-cs"/>
              </a:rPr>
              <a:t> now, not </a:t>
            </a:r>
            <a:r>
              <a:rPr lang="en-US" sz="2000" i="1" kern="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Q</a:t>
            </a:r>
            <a:r>
              <a:rPr lang="en-US" sz="2000" i="1" kern="0" baseline="-25000" dirty="0" err="1">
                <a:solidFill>
                  <a:srgbClr val="000000"/>
                </a:solidFill>
                <a:latin typeface="Calibri" pitchFamily="34" charset="0"/>
                <a:cs typeface="+mn-cs"/>
              </a:rPr>
              <a:t>opt</a:t>
            </a: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4271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7329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7388719" y="1436098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-20" dirty="0">
                <a:latin typeface="Arial"/>
                <a:cs typeface="Arial"/>
              </a:rPr>
              <a:t>in,st</a:t>
            </a:r>
            <a:r>
              <a:rPr sz="1050" spc="-55" dirty="0">
                <a:latin typeface="Arial"/>
                <a:cs typeface="Arial"/>
              </a:rPr>
              <a:t>a</a:t>
            </a:r>
            <a:r>
              <a:rPr sz="1050" spc="-35" dirty="0">
                <a:latin typeface="Arial"/>
                <a:cs typeface="Arial"/>
              </a:rPr>
              <a:t>y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4271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4332331" y="3222626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050" spc="5" dirty="0">
                <a:latin typeface="Arial"/>
                <a:cs typeface="Arial"/>
              </a:rPr>
              <a:t>in,quit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7329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7428022" y="3183529"/>
            <a:ext cx="31178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6181670" y="1590144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4418599" y="1486587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6452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4801797" y="1376537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5665934" y="1269847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7583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7184024" y="2279330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$</a:t>
            </a:r>
            <a:r>
              <a:rPr lang="en-US" sz="1500" spc="-75" dirty="0">
                <a:latin typeface="Arial"/>
                <a:cs typeface="Arial"/>
              </a:rPr>
              <a:t>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4525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4489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6253311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4354901" y="2279330"/>
            <a:ext cx="341630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5821405" y="3183529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latin typeface="Arial"/>
                <a:cs typeface="Arial"/>
              </a:rPr>
              <a:t>$?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3889165" y="317048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</a:t>
            </a:r>
            <a:r>
              <a:rPr lang="en-US" sz="4800" dirty="0"/>
              <a:t> </a:t>
            </a:r>
            <a:r>
              <a:rPr lang="en-US" sz="4800" dirty="0">
                <a:latin typeface="Comic Sans MS" panose="030F0902030302020204" pitchFamily="66" charset="0"/>
              </a:rPr>
              <a:t>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D28396-832A-65C2-A3B3-361C147B61B8}"/>
              </a:ext>
            </a:extLst>
          </p:cNvPr>
          <p:cNvSpPr txBox="1"/>
          <p:nvPr/>
        </p:nvSpPr>
        <p:spPr>
          <a:xfrm flipH="1">
            <a:off x="7771805" y="1301921"/>
            <a:ext cx="127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(4+8+16)/3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AE044906-1B48-DF63-494E-58C09F96B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53" y="5135213"/>
            <a:ext cx="6780171" cy="14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 (equivalence)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BA79BCC1-8545-164F-1A1E-72484294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914" y="1159682"/>
            <a:ext cx="8534400" cy="492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725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b="0" i="0" u="none" strike="noStrike" kern="0" cap="none" spc="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Data</a:t>
            </a:r>
            <a:r>
              <a:rPr kumimoji="0" lang="en-GB" b="0" i="0" u="none" strike="noStrike" kern="0" cap="none" spc="-5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b="0" i="0" u="none" strike="noStrike" kern="0" cap="none" spc="-7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(following</a:t>
            </a:r>
            <a:r>
              <a:rPr kumimoji="0" lang="en-GB" b="0" i="0" u="none" strike="noStrike" kern="0" cap="none" spc="-5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 policy </a:t>
            </a:r>
            <a:r>
              <a:rPr kumimoji="0" lang="el-GR" b="0" i="1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kumimoji="0" lang="el-GR" b="0" i="0" u="none" strike="noStrike" kern="0" cap="none" spc="-25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)</a:t>
            </a:r>
            <a:r>
              <a:rPr kumimoji="0" lang="el-GR" b="0" i="0" u="none" strike="noStrike" kern="0" cap="none" spc="-25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44" name="Picture 43" descr="Text&#10;&#10;Description automatically generated">
            <a:extLst>
              <a:ext uri="{FF2B5EF4-FFF2-40B4-BE49-F238E27FC236}">
                <a16:creationId xmlns:a16="http://schemas.microsoft.com/office/drawing/2014/main" id="{003F0061-ACA0-576D-6DF7-2B6838F31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2001795"/>
            <a:ext cx="7760043" cy="39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8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">
            <a:extLst>
              <a:ext uri="{FF2B5EF4-FFF2-40B4-BE49-F238E27FC236}">
                <a16:creationId xmlns:a16="http://schemas.microsoft.com/office/drawing/2014/main" id="{389FFE87-7408-DA64-867B-562B727C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Model-Free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05BE5838-E169-5F0B-58C7-C1D0A0385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89" y="1677160"/>
            <a:ext cx="7537621" cy="4414721"/>
          </a:xfrm>
        </p:spPr>
      </p:pic>
    </p:spTree>
    <p:extLst>
      <p:ext uri="{BB962C8B-B14F-4D97-AF65-F5344CB8AC3E}">
        <p14:creationId xmlns:p14="http://schemas.microsoft.com/office/powerpoint/2010/main" val="1093122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196753"/>
            <a:ext cx="8534400" cy="49294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40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Data</a:t>
            </a:r>
            <a:r>
              <a:rPr lang="en-GB" sz="2400" spc="-5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GB" sz="2400" spc="-7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(following</a:t>
            </a:r>
            <a:r>
              <a:rPr lang="en-GB" sz="2400" spc="-5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 policy </a:t>
            </a:r>
            <a:r>
              <a:rPr lang="el-GR" sz="2400" i="1" spc="170" dirty="0">
                <a:latin typeface="+mn-lt"/>
                <a:cs typeface="Cambria"/>
              </a:rPr>
              <a:t>π</a:t>
            </a:r>
            <a:r>
              <a:rPr lang="el-GR" sz="2400" spc="170" dirty="0">
                <a:latin typeface="+mn-lt"/>
                <a:cs typeface="PMingLiU"/>
              </a:rPr>
              <a:t>(</a:t>
            </a:r>
            <a:r>
              <a:rPr lang="en-GB" sz="2400" i="1" spc="170" dirty="0">
                <a:latin typeface="+mn-lt"/>
                <a:cs typeface="Cambria"/>
              </a:rPr>
              <a:t>s</a:t>
            </a:r>
            <a:r>
              <a:rPr lang="en-GB" sz="2400" spc="170" dirty="0">
                <a:latin typeface="+mn-lt"/>
                <a:cs typeface="PMingLiU"/>
              </a:rPr>
              <a:t>)</a:t>
            </a:r>
            <a:r>
              <a:rPr lang="en-GB" sz="2400" spc="-15" dirty="0">
                <a:solidFill>
                  <a:srgbClr val="0000A0"/>
                </a:solidFill>
                <a:latin typeface="+mn-lt"/>
                <a:cs typeface="PMingLiU"/>
              </a:rPr>
              <a:t> </a:t>
            </a:r>
            <a:r>
              <a:rPr lang="en-GB" sz="2400" spc="635" dirty="0">
                <a:solidFill>
                  <a:srgbClr val="0000A0"/>
                </a:solidFill>
                <a:latin typeface="+mn-lt"/>
                <a:cs typeface="PMingLiU"/>
              </a:rPr>
              <a:t>=</a:t>
            </a:r>
            <a:r>
              <a:rPr lang="en-GB" sz="2400" spc="-15" dirty="0">
                <a:solidFill>
                  <a:srgbClr val="0000A0"/>
                </a:solidFill>
                <a:latin typeface="+mn-lt"/>
                <a:cs typeface="PMingLiU"/>
              </a:rPr>
              <a:t> </a:t>
            </a:r>
            <a:r>
              <a:rPr lang="en-GB" sz="2400" spc="-10" dirty="0">
                <a:solidFill>
                  <a:srgbClr val="0000A0"/>
                </a:solidFill>
                <a:latin typeface="+mn-lt"/>
                <a:cs typeface="Trebuchet MS"/>
              </a:rPr>
              <a:t>stay</a:t>
            </a:r>
            <a:r>
              <a:rPr lang="el-GR" sz="2400" spc="-25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)</a:t>
            </a:r>
            <a:r>
              <a:rPr lang="el-GR" sz="2400" spc="-25" dirty="0">
                <a:latin typeface="+mn-lt"/>
                <a:cs typeface="Calibri" panose="020F0502020204030204" pitchFamily="34" charset="0"/>
              </a:rPr>
              <a:t>:</a:t>
            </a:r>
            <a:endParaRPr lang="en-US" sz="2400" spc="-25" dirty="0">
              <a:latin typeface="+mn-lt"/>
              <a:cs typeface="Calibri" panose="020F0502020204030204" pitchFamily="34" charset="0"/>
            </a:endParaRP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2000" kern="0" spc="-25" dirty="0">
                <a:solidFill>
                  <a:srgbClr val="000000"/>
                </a:solidFill>
                <a:latin typeface="Calibri" pitchFamily="34" charset="0"/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                                    </a:t>
            </a:r>
            <a:r>
              <a:rPr lang="en-GB" sz="2000" i="1" spc="105" dirty="0">
                <a:latin typeface="Cambria"/>
                <a:cs typeface="Cambria"/>
              </a:rPr>
              <a:t>u</a:t>
            </a:r>
            <a:r>
              <a:rPr lang="en-GB" sz="2000" i="1" spc="155" dirty="0">
                <a:latin typeface="Cambria"/>
                <a:cs typeface="Cambria"/>
              </a:rPr>
              <a:t> </a:t>
            </a:r>
            <a:r>
              <a:rPr lang="en-GB" sz="2000" spc="635" dirty="0">
                <a:latin typeface="PMingLiU"/>
                <a:cs typeface="PMingLiU"/>
              </a:rPr>
              <a:t>=</a:t>
            </a:r>
            <a:r>
              <a:rPr lang="en-GB" sz="2000" spc="55" dirty="0">
                <a:latin typeface="PMingLiU"/>
                <a:cs typeface="PMingLiU"/>
              </a:rPr>
              <a:t> </a:t>
            </a:r>
            <a:r>
              <a:rPr lang="en-GB" sz="2000" spc="40" dirty="0">
                <a:latin typeface="PMingLiU"/>
                <a:cs typeface="PMingLiU"/>
              </a:rPr>
              <a:t>4</a:t>
            </a:r>
            <a:endParaRPr lang="en-GB" sz="2000" dirty="0"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            </a:t>
            </a:r>
            <a:r>
              <a:rPr lang="en-GB" sz="2000" i="1" spc="105" dirty="0">
                <a:latin typeface="Cambria"/>
                <a:cs typeface="Cambria"/>
              </a:rPr>
              <a:t>u</a:t>
            </a:r>
            <a:r>
              <a:rPr lang="en-GB" sz="2000" i="1" spc="155" dirty="0">
                <a:latin typeface="Cambria"/>
                <a:cs typeface="Cambria"/>
              </a:rPr>
              <a:t> </a:t>
            </a:r>
            <a:r>
              <a:rPr lang="en-GB" sz="2000" spc="635" dirty="0">
                <a:latin typeface="PMingLiU"/>
                <a:cs typeface="PMingLiU"/>
              </a:rPr>
              <a:t>=</a:t>
            </a:r>
            <a:r>
              <a:rPr lang="en-GB" sz="2000" spc="55" dirty="0">
                <a:latin typeface="PMingLiU"/>
                <a:cs typeface="PMingLiU"/>
              </a:rPr>
              <a:t> </a:t>
            </a:r>
            <a:r>
              <a:rPr lang="en-GB" sz="2000" spc="40" dirty="0">
                <a:latin typeface="PMingLiU"/>
                <a:cs typeface="PMingLiU"/>
              </a:rPr>
              <a:t>8</a:t>
            </a:r>
            <a:endParaRPr lang="en-GB" sz="2000" dirty="0"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</a:t>
            </a:r>
            <a:r>
              <a:rPr lang="en-GB" sz="2000" i="1" spc="105" dirty="0">
                <a:latin typeface="Cambria"/>
                <a:cs typeface="Cambria"/>
              </a:rPr>
              <a:t>u</a:t>
            </a:r>
            <a:r>
              <a:rPr lang="en-GB" sz="2000" spc="635" dirty="0">
                <a:latin typeface="PMingLiU"/>
                <a:cs typeface="PMingLiU"/>
              </a:rPr>
              <a:t>=</a:t>
            </a:r>
            <a:r>
              <a:rPr lang="en-GB" sz="2000" spc="55" dirty="0">
                <a:latin typeface="PMingLiU"/>
                <a:cs typeface="PMingLiU"/>
              </a:rPr>
              <a:t> </a:t>
            </a:r>
            <a:r>
              <a:rPr lang="en-GB" sz="2000" spc="40" dirty="0">
                <a:latin typeface="PMingLiU"/>
                <a:cs typeface="PMingLiU"/>
              </a:rPr>
              <a:t>12</a:t>
            </a:r>
            <a:endParaRPr lang="en-GB" sz="2000" dirty="0"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</a:t>
            </a:r>
            <a:r>
              <a:rPr lang="en-GB" sz="2000" i="1" spc="105" dirty="0">
                <a:latin typeface="Cambria"/>
                <a:cs typeface="Cambria"/>
              </a:rPr>
              <a:t>u</a:t>
            </a:r>
            <a:r>
              <a:rPr lang="en-GB" sz="2000" spc="635" dirty="0">
                <a:latin typeface="PMingLiU"/>
                <a:cs typeface="PMingLiU"/>
              </a:rPr>
              <a:t>=</a:t>
            </a:r>
            <a:r>
              <a:rPr lang="en-GB" sz="2000" spc="55" dirty="0">
                <a:latin typeface="PMingLiU"/>
                <a:cs typeface="PMingLiU"/>
              </a:rPr>
              <a:t> </a:t>
            </a:r>
            <a:r>
              <a:rPr lang="en-GB" sz="2000" spc="40" dirty="0">
                <a:latin typeface="PMingLiU"/>
                <a:cs typeface="PMingLiU"/>
              </a:rPr>
              <a:t>16</a:t>
            </a:r>
            <a:endParaRPr lang="en-GB" sz="2000" dirty="0">
              <a:latin typeface="PMingLiU"/>
              <a:cs typeface="PMingLiU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endParaRPr lang="en-US" sz="2000" spc="-25" dirty="0"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75A0D43-B1F7-B837-19D5-7102DE843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1" y="4077072"/>
            <a:ext cx="8425919" cy="204909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6CF7976-BA43-0743-3B24-57DEF2D34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Using the utility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84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196753"/>
            <a:ext cx="8534400" cy="4929413"/>
          </a:xfrm>
        </p:spPr>
        <p:txBody>
          <a:bodyPr/>
          <a:lstStyle/>
          <a:p>
            <a:pPr marL="0" indent="0">
              <a:spcBef>
                <a:spcPts val="1725"/>
              </a:spcBef>
              <a:buNone/>
            </a:pPr>
            <a:r>
              <a:rPr lang="en-GB" sz="2400" spc="-5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Current</a:t>
            </a:r>
            <a:r>
              <a:rPr lang="en-GB" sz="2400" spc="-13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GB" sz="2400" spc="-1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estimate</a:t>
            </a:r>
            <a:r>
              <a:rPr lang="en-GB" sz="2400" spc="-10" dirty="0">
                <a:latin typeface="+mn-lt"/>
                <a:cs typeface="Calibri" panose="020F0502020204030204" pitchFamily="34" charset="0"/>
              </a:rPr>
              <a:t>:</a:t>
            </a:r>
            <a:r>
              <a:rPr lang="en-GB" sz="2000" dirty="0">
                <a:latin typeface="+mn-lt"/>
                <a:cs typeface="Calibri" panose="020F0502020204030204" pitchFamily="34" charset="0"/>
              </a:rPr>
              <a:t>	</a:t>
            </a:r>
            <a:r>
              <a:rPr lang="en-GB" sz="2000" i="1" spc="-915" dirty="0">
                <a:latin typeface="+mn-lt"/>
                <a:cs typeface="Calibri" panose="020F0502020204030204" pitchFamily="34" charset="0"/>
              </a:rPr>
              <a:t>Q</a:t>
            </a:r>
            <a:r>
              <a:rPr lang="en-GB" sz="3200" spc="525" baseline="14444" dirty="0">
                <a:latin typeface="+mn-lt"/>
                <a:cs typeface="Calibri" panose="020F0502020204030204" pitchFamily="34" charset="0"/>
              </a:rPr>
              <a:t>ˆ</a:t>
            </a:r>
            <a:r>
              <a:rPr lang="el-GR" sz="2000" i="1" spc="292" baseline="-12698" dirty="0">
                <a:latin typeface="+mn-lt"/>
                <a:cs typeface="Calibri" panose="020F0502020204030204" pitchFamily="34" charset="0"/>
              </a:rPr>
              <a:t>π</a:t>
            </a:r>
            <a:r>
              <a:rPr lang="el-GR" sz="2000" i="1" spc="-525" baseline="-12698" dirty="0">
                <a:latin typeface="+mn-lt"/>
                <a:cs typeface="Calibri" panose="020F0502020204030204" pitchFamily="34" charset="0"/>
              </a:rPr>
              <a:t> </a:t>
            </a:r>
            <a:r>
              <a:rPr lang="el-GR" sz="2000" spc="210" dirty="0">
                <a:latin typeface="+mn-lt"/>
                <a:cs typeface="Calibri" panose="020F0502020204030204" pitchFamily="34" charset="0"/>
              </a:rPr>
              <a:t>(</a:t>
            </a:r>
            <a:r>
              <a:rPr lang="en-GB" sz="2000" i="1" spc="210" dirty="0">
                <a:latin typeface="+mn-lt"/>
                <a:cs typeface="Calibri" panose="020F0502020204030204" pitchFamily="34" charset="0"/>
              </a:rPr>
              <a:t>s,</a:t>
            </a:r>
            <a:r>
              <a:rPr lang="en-GB" sz="2000" i="1" spc="-140" dirty="0">
                <a:latin typeface="+mn-lt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+mn-lt"/>
                <a:cs typeface="Calibri" panose="020F0502020204030204" pitchFamily="34" charset="0"/>
              </a:rPr>
              <a:t>stay)</a:t>
            </a:r>
            <a:r>
              <a:rPr lang="en-GB" sz="2000" spc="-40" dirty="0">
                <a:latin typeface="+mn-lt"/>
                <a:cs typeface="Calibri" panose="020F0502020204030204" pitchFamily="34" charset="0"/>
              </a:rPr>
              <a:t> </a:t>
            </a:r>
            <a:r>
              <a:rPr lang="en-GB" sz="2000" spc="635" dirty="0">
                <a:latin typeface="+mn-lt"/>
                <a:cs typeface="Calibri" panose="020F0502020204030204" pitchFamily="34" charset="0"/>
              </a:rPr>
              <a:t>=</a:t>
            </a:r>
            <a:r>
              <a:rPr lang="en-GB" sz="2000" spc="5" dirty="0">
                <a:latin typeface="+mn-lt"/>
                <a:cs typeface="Calibri" panose="020F0502020204030204" pitchFamily="34" charset="0"/>
              </a:rPr>
              <a:t> </a:t>
            </a:r>
            <a:r>
              <a:rPr lang="en-GB" sz="2000" spc="65" dirty="0">
                <a:latin typeface="+mn-lt"/>
                <a:cs typeface="Calibri" panose="020F0502020204030204" pitchFamily="34" charset="0"/>
              </a:rPr>
              <a:t>11</a:t>
            </a:r>
            <a:endParaRPr lang="en-GB" sz="2000" dirty="0">
              <a:latin typeface="+mn-lt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40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Data</a:t>
            </a:r>
            <a:r>
              <a:rPr lang="en-GB" sz="2400" spc="-5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GB" sz="2400" spc="-7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(following</a:t>
            </a:r>
            <a:r>
              <a:rPr lang="en-GB" sz="2400" spc="-50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 policy </a:t>
            </a:r>
            <a:r>
              <a:rPr lang="el-GR" sz="2400" i="1" spc="170" dirty="0">
                <a:latin typeface="+mn-lt"/>
                <a:cs typeface="Cambria"/>
              </a:rPr>
              <a:t>π</a:t>
            </a:r>
            <a:r>
              <a:rPr lang="el-GR" sz="2400" spc="170" dirty="0">
                <a:latin typeface="+mn-lt"/>
                <a:cs typeface="PMingLiU"/>
              </a:rPr>
              <a:t>(</a:t>
            </a:r>
            <a:r>
              <a:rPr lang="en-GB" sz="2400" i="1" spc="170" dirty="0">
                <a:latin typeface="+mn-lt"/>
                <a:cs typeface="Cambria"/>
              </a:rPr>
              <a:t>s</a:t>
            </a:r>
            <a:r>
              <a:rPr lang="en-GB" sz="2400" spc="170" dirty="0">
                <a:latin typeface="+mn-lt"/>
                <a:cs typeface="PMingLiU"/>
              </a:rPr>
              <a:t>)</a:t>
            </a:r>
            <a:r>
              <a:rPr lang="en-GB" sz="2400" spc="-15" dirty="0">
                <a:solidFill>
                  <a:srgbClr val="0000A0"/>
                </a:solidFill>
                <a:latin typeface="+mn-lt"/>
                <a:cs typeface="PMingLiU"/>
              </a:rPr>
              <a:t> </a:t>
            </a:r>
            <a:r>
              <a:rPr lang="en-GB" sz="2400" spc="635" dirty="0">
                <a:solidFill>
                  <a:srgbClr val="0000A0"/>
                </a:solidFill>
                <a:latin typeface="+mn-lt"/>
                <a:cs typeface="PMingLiU"/>
              </a:rPr>
              <a:t>=</a:t>
            </a:r>
            <a:r>
              <a:rPr lang="en-GB" sz="2400" spc="-15" dirty="0">
                <a:solidFill>
                  <a:srgbClr val="0000A0"/>
                </a:solidFill>
                <a:latin typeface="+mn-lt"/>
                <a:cs typeface="PMingLiU"/>
              </a:rPr>
              <a:t> </a:t>
            </a:r>
            <a:r>
              <a:rPr lang="en-GB" sz="2400" spc="-10" dirty="0">
                <a:solidFill>
                  <a:srgbClr val="0000A0"/>
                </a:solidFill>
                <a:latin typeface="+mn-lt"/>
                <a:cs typeface="Trebuchet MS"/>
              </a:rPr>
              <a:t>stay</a:t>
            </a:r>
            <a:r>
              <a:rPr lang="el-GR" sz="2400" spc="-25" dirty="0">
                <a:solidFill>
                  <a:srgbClr val="0000A0"/>
                </a:solidFill>
                <a:latin typeface="+mn-lt"/>
                <a:cs typeface="Calibri" panose="020F0502020204030204" pitchFamily="34" charset="0"/>
              </a:rPr>
              <a:t>)</a:t>
            </a:r>
            <a:r>
              <a:rPr lang="el-GR" sz="2400" spc="-25" dirty="0">
                <a:latin typeface="+mn-lt"/>
                <a:cs typeface="Calibri" panose="020F0502020204030204" pitchFamily="34" charset="0"/>
              </a:rPr>
              <a:t>:</a:t>
            </a:r>
            <a:endParaRPr lang="en-US" sz="2400" spc="-25" dirty="0">
              <a:latin typeface="+mn-lt"/>
              <a:cs typeface="Calibri" panose="020F0502020204030204" pitchFamily="34" charset="0"/>
            </a:endParaRP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</a:p>
          <a:p>
            <a:pPr marL="342882" lvl="1" indent="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None/>
              <a:defRPr/>
            </a:pPr>
            <a:r>
              <a:rPr lang="en-US" sz="2000" kern="0" spc="-25" dirty="0">
                <a:solidFill>
                  <a:srgbClr val="000000"/>
                </a:solidFill>
                <a:latin typeface="Calibri" pitchFamily="34" charset="0"/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                                    </a:t>
            </a:r>
            <a:r>
              <a:rPr lang="en-GB" sz="2000" spc="40" dirty="0">
                <a:cs typeface="Calibri" panose="020F0502020204030204" pitchFamily="34" charset="0"/>
              </a:rPr>
              <a:t>4+0</a:t>
            </a:r>
            <a:endParaRPr lang="en-GB" sz="2000" dirty="0"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            </a:t>
            </a:r>
            <a:r>
              <a:rPr lang="en-GB" sz="2000" spc="105" dirty="0">
                <a:cs typeface="Calibri" panose="020F0502020204030204" pitchFamily="34" charset="0"/>
              </a:rPr>
              <a:t>4+11</a:t>
            </a:r>
            <a:endParaRPr lang="en-GB" sz="2000" dirty="0"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            </a:t>
            </a:r>
            <a:r>
              <a:rPr lang="en-GB" sz="2000" spc="40" dirty="0">
                <a:cs typeface="Calibri" panose="020F0502020204030204" pitchFamily="34" charset="0"/>
              </a:rPr>
              <a:t>4+11</a:t>
            </a:r>
            <a:endParaRPr lang="en-GB" sz="2000" dirty="0"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	[in;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in; </a:t>
            </a:r>
            <a:r>
              <a:rPr lang="en-US" sz="2000" kern="0" dirty="0">
                <a:solidFill>
                  <a:srgbClr val="333399"/>
                </a:solidFill>
                <a:latin typeface="Calibri" pitchFamily="34" charset="0"/>
              </a:rPr>
              <a:t>stay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</a:rPr>
              <a:t>, 4, end]</a:t>
            </a:r>
            <a:r>
              <a:rPr lang="en-GB" sz="2000" dirty="0">
                <a:latin typeface="Trebuchet MS"/>
                <a:cs typeface="Trebuchet MS"/>
              </a:rPr>
              <a:t>	        </a:t>
            </a:r>
            <a:r>
              <a:rPr lang="en-GB" sz="2000" spc="105" dirty="0">
                <a:cs typeface="Calibri" panose="020F0502020204030204" pitchFamily="34" charset="0"/>
              </a:rPr>
              <a:t>4+11</a:t>
            </a:r>
            <a:endParaRPr lang="en-GB" sz="2000" dirty="0"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endParaRPr lang="en-US" sz="2000" spc="-25" dirty="0"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785A7B9-1C76-A03E-D67B-99C823A0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09120"/>
            <a:ext cx="8330514" cy="211410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9A270B9-2BDA-DDF4-3D42-727F96F03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Comic Sans MS" panose="030F0902030302020204" pitchFamily="66" charset="0"/>
              </a:rPr>
              <a:t>Using</a:t>
            </a:r>
            <a:r>
              <a:rPr lang="en-GB" sz="4800" spc="-20" dirty="0">
                <a:latin typeface="Comic Sans MS" panose="030F0902030302020204" pitchFamily="66" charset="0"/>
              </a:rPr>
              <a:t> </a:t>
            </a:r>
            <a:r>
              <a:rPr lang="en-GB" sz="4800" spc="-125" dirty="0">
                <a:latin typeface="Comic Sans MS" panose="030F0902030302020204" pitchFamily="66" charset="0"/>
              </a:rPr>
              <a:t>the</a:t>
            </a:r>
            <a:r>
              <a:rPr lang="en-GB" sz="4800" spc="-10" dirty="0">
                <a:latin typeface="Comic Sans MS" panose="030F0902030302020204" pitchFamily="66" charset="0"/>
              </a:rPr>
              <a:t> </a:t>
            </a:r>
            <a:r>
              <a:rPr lang="en-GB" sz="4800" spc="-270" dirty="0">
                <a:latin typeface="Comic Sans MS" panose="030F0902030302020204" pitchFamily="66" charset="0"/>
              </a:rPr>
              <a:t>reward</a:t>
            </a:r>
            <a:r>
              <a:rPr lang="en-GB" sz="4800" spc="-10" dirty="0">
                <a:latin typeface="Comic Sans MS" panose="030F0902030302020204" pitchFamily="66" charset="0"/>
              </a:rPr>
              <a:t> </a:t>
            </a:r>
            <a:r>
              <a:rPr lang="en-GB" sz="4800" spc="955" dirty="0">
                <a:latin typeface="Comic Sans MS" panose="030F0902030302020204" pitchFamily="66" charset="0"/>
              </a:rPr>
              <a:t>+</a:t>
            </a:r>
            <a:r>
              <a:rPr lang="en-GB" sz="4800" spc="-10" dirty="0">
                <a:latin typeface="Comic Sans MS" panose="030F0902030302020204" pitchFamily="66" charset="0"/>
              </a:rPr>
              <a:t> </a:t>
            </a:r>
            <a:r>
              <a:rPr lang="en-GB" sz="4800" dirty="0">
                <a:latin typeface="Comic Sans MS" panose="030F0902030302020204" pitchFamily="66" charset="0"/>
              </a:rPr>
              <a:t>Q-</a:t>
            </a:r>
            <a:r>
              <a:rPr lang="en-GB" sz="4800" spc="-120" dirty="0">
                <a:latin typeface="Comic Sans MS" panose="030F0902030302020204" pitchFamily="66" charset="0"/>
              </a:rPr>
              <a:t>value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04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89E5A8EA-F723-92A3-4E49-36CC06EE835B}"/>
              </a:ext>
            </a:extLst>
          </p:cNvPr>
          <p:cNvGrpSpPr/>
          <p:nvPr/>
        </p:nvGrpSpPr>
        <p:grpSpPr>
          <a:xfrm>
            <a:off x="2711624" y="1400080"/>
            <a:ext cx="7766906" cy="2080198"/>
            <a:chOff x="428146" y="1326214"/>
            <a:chExt cx="9310370" cy="15487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96D7418-7B80-6F7C-4B7F-89A03E56FFD2}"/>
                </a:ext>
              </a:extLst>
            </p:cNvPr>
            <p:cNvSpPr/>
            <p:nvPr/>
          </p:nvSpPr>
          <p:spPr>
            <a:xfrm>
              <a:off x="440862" y="1647280"/>
              <a:ext cx="9284970" cy="1214755"/>
            </a:xfrm>
            <a:custGeom>
              <a:avLst/>
              <a:gdLst/>
              <a:ahLst/>
              <a:cxnLst/>
              <a:rect l="l" t="t" r="r" b="b"/>
              <a:pathLst>
                <a:path w="9284970" h="1214755">
                  <a:moveTo>
                    <a:pt x="0" y="0"/>
                  </a:moveTo>
                  <a:lnTo>
                    <a:pt x="0" y="1214689"/>
                  </a:lnTo>
                  <a:lnTo>
                    <a:pt x="9284633" y="121468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7C31395-EE0F-4727-035F-A839987D1E39}"/>
                </a:ext>
              </a:extLst>
            </p:cNvPr>
            <p:cNvSpPr/>
            <p:nvPr/>
          </p:nvSpPr>
          <p:spPr>
            <a:xfrm>
              <a:off x="568017" y="1326214"/>
              <a:ext cx="4357370" cy="642620"/>
            </a:xfrm>
            <a:custGeom>
              <a:avLst/>
              <a:gdLst/>
              <a:ahLst/>
              <a:cxnLst/>
              <a:rect l="l" t="t" r="r" b="b"/>
              <a:pathLst>
                <a:path w="4357370" h="642619">
                  <a:moveTo>
                    <a:pt x="4357367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357367" y="642132"/>
                  </a:lnTo>
                  <a:lnTo>
                    <a:pt x="4357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171288F-78A0-5BBD-B302-4F98C64023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EE19A7-82BC-9558-6EC8-E7AAC8821607}"/>
              </a:ext>
            </a:extLst>
          </p:cNvPr>
          <p:cNvSpPr txBox="1"/>
          <p:nvPr/>
        </p:nvSpPr>
        <p:spPr>
          <a:xfrm>
            <a:off x="2542676" y="1489078"/>
            <a:ext cx="45793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3585">
              <a:spcBef>
                <a:spcPts val="140"/>
              </a:spcBef>
              <a:tabLst>
                <a:tab pos="2287905" algn="l"/>
              </a:tabLst>
            </a:pPr>
            <a:r>
              <a:rPr lang="en-GB" sz="2000" b="1" i="1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lang="en-GB" sz="2000" b="1" i="1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2000" b="1" i="1" spc="-20" dirty="0">
                <a:solidFill>
                  <a:srgbClr val="FF0000"/>
                </a:solidFill>
                <a:latin typeface="Trebuchet MS"/>
                <a:cs typeface="Trebuchet MS"/>
              </a:rPr>
              <a:t>idea: </a:t>
            </a:r>
            <a:r>
              <a:rPr lang="en-GB" sz="2000" b="1" i="1" spc="-10" dirty="0">
                <a:solidFill>
                  <a:srgbClr val="FF0000"/>
                </a:solidFill>
                <a:latin typeface="Trebuchet MS"/>
                <a:cs typeface="Trebuchet MS"/>
              </a:rPr>
              <a:t>SARSA</a:t>
            </a:r>
            <a:endParaRPr lang="en-GB" sz="2000" i="1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2CDC7-A1D0-76D6-15C3-D6B6384073A6}"/>
              </a:ext>
            </a:extLst>
          </p:cNvPr>
          <p:cNvSpPr txBox="1"/>
          <p:nvPr/>
        </p:nvSpPr>
        <p:spPr>
          <a:xfrm>
            <a:off x="3046732" y="2348511"/>
            <a:ext cx="5857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spc="200" dirty="0"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r>
              <a:rPr lang="en-GB" sz="2400" spc="-1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50" dirty="0">
                <a:latin typeface="Calibri" panose="020F0502020204030204" pitchFamily="34" charset="0"/>
                <a:cs typeface="Calibri" panose="020F0502020204030204" pitchFamily="34" charset="0"/>
              </a:rPr>
              <a:t>uses</a:t>
            </a:r>
            <a:r>
              <a:rPr lang="en-GB"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110" dirty="0">
                <a:latin typeface="Calibri" panose="020F0502020204030204" pitchFamily="34" charset="0"/>
                <a:cs typeface="Calibri" panose="020F0502020204030204" pitchFamily="34" charset="0"/>
              </a:rPr>
              <a:t>estimate</a:t>
            </a:r>
            <a:r>
              <a:rPr lang="en-GB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1065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400" spc="300" baseline="14444" dirty="0">
                <a:latin typeface="Calibri" panose="020F0502020204030204" pitchFamily="34" charset="0"/>
                <a:cs typeface="Calibri" panose="020F0502020204030204" pitchFamily="34" charset="0"/>
              </a:rPr>
              <a:t>ˆ</a:t>
            </a:r>
            <a:r>
              <a:rPr lang="el-GR" sz="2400" spc="67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l-GR" sz="2400" spc="-50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spc="15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400" spc="150" dirty="0">
                <a:latin typeface="Calibri" panose="020F0502020204030204" pitchFamily="34" charset="0"/>
                <a:cs typeface="Calibri" panose="020F0502020204030204" pitchFamily="34" charset="0"/>
              </a:rPr>
              <a:t>s,</a:t>
            </a:r>
            <a:r>
              <a:rPr lang="en-GB" sz="24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a)</a:t>
            </a:r>
            <a:r>
              <a:rPr lang="en-GB" sz="2400" spc="-6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80" dirty="0"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en-GB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GB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65" dirty="0">
                <a:latin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GB" sz="2400" spc="-40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r>
              <a:rPr lang="en-GB" sz="2400" spc="-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25" dirty="0">
                <a:latin typeface="Calibri" panose="020F0502020204030204" pitchFamily="34" charset="0"/>
                <a:cs typeface="Calibri" panose="020F0502020204030204" pitchFamily="34" charset="0"/>
              </a:rPr>
              <a:t>u.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6BBE3F7-4F0C-F3BF-01B3-A40CF6DB8319}"/>
              </a:ext>
            </a:extLst>
          </p:cNvPr>
          <p:cNvSpPr txBox="1"/>
          <p:nvPr/>
        </p:nvSpPr>
        <p:spPr>
          <a:xfrm>
            <a:off x="2542676" y="3691205"/>
            <a:ext cx="3553324" cy="168071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spcBef>
                <a:spcPts val="725"/>
              </a:spcBef>
            </a:pPr>
            <a:r>
              <a:rPr sz="3200" i="1" kern="0" spc="110" dirty="0">
                <a:solidFill>
                  <a:sysClr val="windowText" lastClr="000000"/>
                </a:solidFill>
                <a:latin typeface="Cambria"/>
                <a:cs typeface="Cambria"/>
              </a:rPr>
              <a:t>u</a:t>
            </a:r>
            <a:endParaRPr sz="3200" i="1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2700" marR="795020">
              <a:lnSpc>
                <a:spcPct val="121100"/>
              </a:lnSpc>
            </a:pPr>
            <a:r>
              <a:rPr sz="200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based</a:t>
            </a:r>
            <a:r>
              <a:rPr sz="2000" kern="0" spc="-9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</a:t>
            </a:r>
            <a:r>
              <a:rPr sz="2000" kern="0" spc="-8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kern="0" spc="-6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one</a:t>
            </a:r>
            <a:r>
              <a:rPr sz="2000" kern="0" spc="-8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path</a:t>
            </a:r>
            <a:endParaRPr lang="en-US" sz="2000" kern="0" spc="-75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12700">
              <a:spcBef>
                <a:spcPts val="630"/>
              </a:spcBef>
              <a:defRPr/>
            </a:pPr>
            <a:r>
              <a:rPr lang="en-GB" sz="2000" spc="-110" dirty="0">
                <a:solidFill>
                  <a:srgbClr val="FF0000"/>
                </a:solidFill>
                <a:latin typeface="Arial"/>
                <a:cs typeface="Arial"/>
              </a:rPr>
              <a:t>large</a:t>
            </a:r>
            <a:r>
              <a:rPr lang="en-GB" sz="2000" spc="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GB" sz="2000" spc="-114" dirty="0">
                <a:solidFill>
                  <a:srgbClr val="FF0000"/>
                </a:solidFill>
                <a:latin typeface="Arial"/>
                <a:cs typeface="Arial"/>
              </a:rPr>
              <a:t>variance</a:t>
            </a:r>
            <a:endParaRPr lang="en-GB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795020">
              <a:lnSpc>
                <a:spcPct val="121100"/>
              </a:lnSpc>
            </a:pPr>
            <a:r>
              <a:rPr sz="2000" kern="0" spc="-75" dirty="0">
                <a:solidFill>
                  <a:srgbClr val="FF0000"/>
                </a:solidFill>
                <a:latin typeface="Trebuchet MS"/>
                <a:cs typeface="Trebuchet MS"/>
              </a:rPr>
              <a:t>wait</a:t>
            </a:r>
            <a:r>
              <a:rPr sz="200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kern="0" spc="-55" dirty="0">
                <a:solidFill>
                  <a:srgbClr val="FF0000"/>
                </a:solidFill>
                <a:latin typeface="Trebuchet MS"/>
                <a:cs typeface="Trebuchet MS"/>
              </a:rPr>
              <a:t>until</a:t>
            </a:r>
            <a:r>
              <a:rPr sz="200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kern="0" spc="-75" dirty="0">
                <a:solidFill>
                  <a:srgbClr val="FF0000"/>
                </a:solidFill>
                <a:latin typeface="Trebuchet MS"/>
                <a:cs typeface="Trebuchet MS"/>
              </a:rPr>
              <a:t>end</a:t>
            </a:r>
            <a:r>
              <a:rPr sz="200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kern="0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2000" kern="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kern="0" spc="-65" dirty="0">
                <a:solidFill>
                  <a:srgbClr val="FF0000"/>
                </a:solidFill>
                <a:latin typeface="Trebuchet MS"/>
                <a:cs typeface="Trebuchet MS"/>
              </a:rPr>
              <a:t>update</a:t>
            </a:r>
            <a:endParaRPr sz="200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3F385A9-C337-145A-1E17-1158B6B6C9D2}"/>
              </a:ext>
            </a:extLst>
          </p:cNvPr>
          <p:cNvSpPr txBox="1"/>
          <p:nvPr/>
        </p:nvSpPr>
        <p:spPr>
          <a:xfrm>
            <a:off x="6240016" y="3783744"/>
            <a:ext cx="3944992" cy="1585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821055">
              <a:lnSpc>
                <a:spcPct val="121100"/>
              </a:lnSpc>
              <a:spcBef>
                <a:spcPts val="90"/>
              </a:spcBef>
            </a:pPr>
            <a:r>
              <a:rPr sz="2500" i="1" kern="0" spc="120" dirty="0">
                <a:solidFill>
                  <a:sysClr val="windowText" lastClr="000000"/>
                </a:solidFill>
                <a:latin typeface="Cambria"/>
                <a:cs typeface="Cambria"/>
              </a:rPr>
              <a:t>r</a:t>
            </a:r>
            <a:r>
              <a:rPr sz="2500" i="1" kern="0" spc="90" dirty="0">
                <a:solidFill>
                  <a:sysClr val="windowText" lastClr="000000"/>
                </a:solidFill>
                <a:latin typeface="Cambria"/>
                <a:cs typeface="Cambria"/>
              </a:rPr>
              <a:t> </a:t>
            </a:r>
            <a:r>
              <a:rPr sz="2500" i="1" kern="0" spc="145" dirty="0">
                <a:solidFill>
                  <a:sysClr val="windowText" lastClr="000000"/>
                </a:solidFill>
                <a:latin typeface="Tahoma"/>
                <a:cs typeface="Tahoma"/>
              </a:rPr>
              <a:t>+</a:t>
            </a:r>
            <a:r>
              <a:rPr sz="2500" i="1" kern="0" spc="-204" dirty="0">
                <a:solidFill>
                  <a:sysClr val="windowText" lastClr="000000"/>
                </a:solidFill>
                <a:latin typeface="Tahoma"/>
                <a:cs typeface="Tahoma"/>
              </a:rPr>
              <a:t> </a:t>
            </a:r>
            <a:r>
              <a:rPr sz="2500" i="1" kern="0" spc="-1065" dirty="0">
                <a:solidFill>
                  <a:sysClr val="windowText" lastClr="000000"/>
                </a:solidFill>
                <a:latin typeface="Cambria"/>
                <a:cs typeface="Cambria"/>
              </a:rPr>
              <a:t>Q</a:t>
            </a:r>
            <a:r>
              <a:rPr sz="3750" i="1" kern="0" spc="300" baseline="14444" dirty="0">
                <a:solidFill>
                  <a:sysClr val="windowText" lastClr="000000"/>
                </a:solidFill>
                <a:latin typeface="Tahoma"/>
                <a:cs typeface="Tahoma"/>
              </a:rPr>
              <a:t>ˆ</a:t>
            </a:r>
            <a:r>
              <a:rPr sz="2625" i="1" kern="0" spc="67" baseline="-12698" dirty="0">
                <a:solidFill>
                  <a:sysClr val="windowText" lastClr="000000"/>
                </a:solidFill>
                <a:latin typeface="Trebuchet MS"/>
                <a:cs typeface="Trebuchet MS"/>
              </a:rPr>
              <a:t>π</a:t>
            </a:r>
            <a:r>
              <a:rPr sz="2625" i="1" kern="0" spc="-502" baseline="-12698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500" i="1" kern="0" spc="120" dirty="0">
                <a:solidFill>
                  <a:sysClr val="windowText" lastClr="000000"/>
                </a:solidFill>
                <a:latin typeface="Tahoma"/>
                <a:cs typeface="Tahoma"/>
              </a:rPr>
              <a:t>(</a:t>
            </a:r>
            <a:r>
              <a:rPr sz="2500" i="1" kern="0" spc="120" dirty="0">
                <a:solidFill>
                  <a:sysClr val="windowText" lastClr="000000"/>
                </a:solidFill>
                <a:latin typeface="Cambria"/>
                <a:cs typeface="Cambria"/>
              </a:rPr>
              <a:t>s</a:t>
            </a:r>
            <a:r>
              <a:rPr sz="2625" i="1" kern="0" spc="179" baseline="28571" dirty="0">
                <a:solidFill>
                  <a:sysClr val="windowText" lastClr="000000"/>
                </a:solidFill>
                <a:latin typeface="Meiryo"/>
                <a:cs typeface="Meiryo"/>
              </a:rPr>
              <a:t> </a:t>
            </a:r>
            <a:r>
              <a:rPr sz="2500" i="1" kern="0" spc="200" dirty="0">
                <a:solidFill>
                  <a:sysClr val="windowText" lastClr="000000"/>
                </a:solidFill>
                <a:latin typeface="Cambria"/>
                <a:cs typeface="Cambria"/>
              </a:rPr>
              <a:t>,</a:t>
            </a:r>
            <a:r>
              <a:rPr sz="2500" i="1" kern="0" spc="-114" dirty="0">
                <a:solidFill>
                  <a:sysClr val="windowText" lastClr="000000"/>
                </a:solidFill>
                <a:latin typeface="Cambria"/>
                <a:cs typeface="Cambria"/>
              </a:rPr>
              <a:t> </a:t>
            </a:r>
            <a:r>
              <a:rPr sz="2500" i="1" kern="0" dirty="0">
                <a:solidFill>
                  <a:sysClr val="windowText" lastClr="000000"/>
                </a:solidFill>
                <a:latin typeface="Cambria"/>
                <a:cs typeface="Cambria"/>
              </a:rPr>
              <a:t>a</a:t>
            </a:r>
            <a:r>
              <a:rPr sz="2625" i="1" kern="0" spc="187" baseline="28571" dirty="0">
                <a:solidFill>
                  <a:sysClr val="windowText" lastClr="000000"/>
                </a:solidFill>
                <a:latin typeface="Meiryo"/>
                <a:cs typeface="Meiryo"/>
              </a:rPr>
              <a:t> </a:t>
            </a:r>
            <a:r>
              <a:rPr sz="2500" i="1" kern="0" spc="-50" dirty="0">
                <a:solidFill>
                  <a:sysClr val="windowText" lastClr="000000"/>
                </a:solidFill>
                <a:latin typeface="Tahoma"/>
                <a:cs typeface="Tahoma"/>
              </a:rPr>
              <a:t>)</a:t>
            </a:r>
            <a:r>
              <a:rPr sz="2000" i="1" kern="0" spc="-50" dirty="0">
                <a:solidFill>
                  <a:sysClr val="windowText" lastClr="000000"/>
                </a:solidFill>
                <a:latin typeface="Tahoma"/>
                <a:cs typeface="Tahoma"/>
              </a:rPr>
              <a:t> </a:t>
            </a:r>
            <a:r>
              <a:rPr sz="200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based</a:t>
            </a:r>
            <a:r>
              <a:rPr sz="2000" kern="0" spc="-8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</a:t>
            </a:r>
            <a:r>
              <a:rPr sz="200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kern="0" spc="-1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estimate </a:t>
            </a:r>
            <a:endParaRPr lang="en-US" sz="2000" kern="0" spc="-12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38100">
              <a:spcBef>
                <a:spcPts val="630"/>
              </a:spcBef>
              <a:defRPr/>
            </a:pPr>
            <a:r>
              <a:rPr lang="en-GB" sz="2000" spc="-85" dirty="0">
                <a:solidFill>
                  <a:srgbClr val="008000"/>
                </a:solidFill>
                <a:latin typeface="Arial"/>
                <a:cs typeface="Arial"/>
              </a:rPr>
              <a:t>small</a:t>
            </a:r>
            <a:r>
              <a:rPr lang="en-GB" sz="2000" spc="145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GB" sz="2000" spc="-114" dirty="0">
                <a:solidFill>
                  <a:srgbClr val="008000"/>
                </a:solidFill>
                <a:latin typeface="Arial"/>
                <a:cs typeface="Arial"/>
              </a:rPr>
              <a:t>variance</a:t>
            </a:r>
            <a:endParaRPr lang="en-GB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8100" marR="821055">
              <a:lnSpc>
                <a:spcPct val="121100"/>
              </a:lnSpc>
              <a:spcBef>
                <a:spcPts val="90"/>
              </a:spcBef>
            </a:pPr>
            <a:r>
              <a:rPr sz="2000" kern="0" dirty="0">
                <a:solidFill>
                  <a:srgbClr val="008000"/>
                </a:solidFill>
                <a:latin typeface="Trebuchet MS"/>
                <a:cs typeface="Trebuchet MS"/>
              </a:rPr>
              <a:t>can</a:t>
            </a:r>
            <a:r>
              <a:rPr sz="2000" kern="0" spc="-15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kern="0" spc="-75" dirty="0">
                <a:solidFill>
                  <a:srgbClr val="008000"/>
                </a:solidFill>
                <a:latin typeface="Trebuchet MS"/>
                <a:cs typeface="Trebuchet MS"/>
              </a:rPr>
              <a:t>update</a:t>
            </a:r>
            <a:r>
              <a:rPr sz="2000" kern="0" spc="-11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kern="0" spc="-90" dirty="0">
                <a:solidFill>
                  <a:srgbClr val="008000"/>
                </a:solidFill>
                <a:latin typeface="Trebuchet MS"/>
                <a:cs typeface="Trebuchet MS"/>
              </a:rPr>
              <a:t>immediately</a:t>
            </a:r>
            <a:endParaRPr sz="200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58F8D122-5B00-2FD0-48CC-063DAAD409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65" dirty="0">
                <a:latin typeface="Comic Sans MS" panose="030F0902030302020204" pitchFamily="66" charset="0"/>
              </a:rPr>
              <a:t>Model-</a:t>
            </a:r>
            <a:r>
              <a:rPr lang="en-GB" sz="4800" spc="-300" dirty="0">
                <a:latin typeface="Comic Sans MS" panose="030F0902030302020204" pitchFamily="66" charset="0"/>
              </a:rPr>
              <a:t>free</a:t>
            </a:r>
            <a:r>
              <a:rPr lang="en-GB" sz="4800" spc="10" dirty="0">
                <a:latin typeface="Comic Sans MS" panose="030F0902030302020204" pitchFamily="66" charset="0"/>
              </a:rPr>
              <a:t> </a:t>
            </a:r>
            <a:r>
              <a:rPr lang="en-GB" sz="4800" spc="-125" dirty="0">
                <a:latin typeface="Comic Sans MS" panose="030F0902030302020204" pitchFamily="66" charset="0"/>
              </a:rPr>
              <a:t>vs.</a:t>
            </a:r>
            <a:r>
              <a:rPr lang="en-GB" sz="4800" spc="-55" dirty="0">
                <a:latin typeface="Comic Sans MS" panose="030F0902030302020204" pitchFamily="66" charset="0"/>
              </a:rPr>
              <a:t> </a:t>
            </a:r>
            <a:r>
              <a:rPr lang="en-GB" sz="4800" spc="245" dirty="0">
                <a:latin typeface="Comic Sans MS" panose="030F0902030302020204" pitchFamily="66" charset="0"/>
              </a:rPr>
              <a:t>SARSA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577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855ECCB-D45F-1DF3-C4B9-33018580F051}"/>
              </a:ext>
            </a:extLst>
          </p:cNvPr>
          <p:cNvSpPr txBox="1"/>
          <p:nvPr/>
        </p:nvSpPr>
        <p:spPr>
          <a:xfrm>
            <a:off x="1756353" y="1700808"/>
            <a:ext cx="8679295" cy="6286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>
              <a:lnSpc>
                <a:spcPct val="101600"/>
              </a:lnSpc>
              <a:spcBef>
                <a:spcPts val="90"/>
              </a:spcBef>
            </a:pPr>
            <a:r>
              <a:rPr sz="20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sz="2000" spc="-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20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20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following </a:t>
            </a:r>
            <a:r>
              <a:rPr sz="2000" spc="-6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 </a:t>
            </a:r>
            <a:r>
              <a:rPr sz="2000" spc="-10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allows </a:t>
            </a:r>
            <a:r>
              <a:rPr sz="2000" spc="-1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 </a:t>
            </a:r>
            <a:r>
              <a:rPr sz="20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0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</a:t>
            </a:r>
            <a:r>
              <a:rPr sz="2000" spc="1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sz="2000" spc="150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</a:t>
            </a:r>
            <a:r>
              <a:rPr sz="2000" spc="1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 </a:t>
            </a:r>
            <a:r>
              <a:rPr sz="2000" spc="8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sz="2000" spc="-9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(se</a:t>
            </a:r>
            <a:r>
              <a:rPr sz="2000" spc="-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lect </a:t>
            </a:r>
            <a:r>
              <a:rPr sz="2000" spc="-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</a:t>
            </a:r>
            <a:r>
              <a:rPr sz="2000" spc="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sz="2000" spc="50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spc="-6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apply)?</a:t>
            </a:r>
            <a:endParaRPr sz="2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EB4A2D6-F42F-2B7C-90D3-02394304C0B9}"/>
              </a:ext>
            </a:extLst>
          </p:cNvPr>
          <p:cNvSpPr/>
          <p:nvPr/>
        </p:nvSpPr>
        <p:spPr>
          <a:xfrm>
            <a:off x="1893484" y="33348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CA720600-AC89-17B3-4B25-C9F16F423EA7}"/>
              </a:ext>
            </a:extLst>
          </p:cNvPr>
          <p:cNvSpPr txBox="1"/>
          <p:nvPr/>
        </p:nvSpPr>
        <p:spPr>
          <a:xfrm>
            <a:off x="1963420" y="3034231"/>
            <a:ext cx="8265159" cy="473848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spcBef>
                <a:spcPts val="695"/>
              </a:spcBef>
            </a:pPr>
            <a:r>
              <a:rPr sz="2500" spc="-120" dirty="0">
                <a:solidFill>
                  <a:prstClr val="black"/>
                </a:solidFill>
                <a:latin typeface="Arial"/>
                <a:cs typeface="Arial"/>
              </a:rPr>
              <a:t>model-based </a:t>
            </a:r>
            <a:r>
              <a:rPr lang="en-US" sz="2500" spc="-2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5ECABB0-C529-2827-6A81-34CF9FC06618}"/>
              </a:ext>
            </a:extLst>
          </p:cNvPr>
          <p:cNvSpPr/>
          <p:nvPr/>
        </p:nvSpPr>
        <p:spPr>
          <a:xfrm>
            <a:off x="1893484" y="40694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6377E527-6D02-528B-8E64-756E792EC847}"/>
              </a:ext>
            </a:extLst>
          </p:cNvPr>
          <p:cNvSpPr txBox="1"/>
          <p:nvPr/>
        </p:nvSpPr>
        <p:spPr>
          <a:xfrm>
            <a:off x="1963420" y="3768907"/>
            <a:ext cx="8265159" cy="473848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spcBef>
                <a:spcPts val="695"/>
              </a:spcBef>
            </a:pPr>
            <a:r>
              <a:rPr sz="2500" spc="-85" dirty="0">
                <a:solidFill>
                  <a:prstClr val="black"/>
                </a:solidFill>
                <a:latin typeface="Arial"/>
                <a:cs typeface="Arial"/>
              </a:rPr>
              <a:t>model-free </a:t>
            </a:r>
            <a:r>
              <a:rPr lang="en-US" sz="2500" spc="-25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endParaRPr sz="2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E8BCA66-8F1A-7C34-CAF7-0520DC22E824}"/>
              </a:ext>
            </a:extLst>
          </p:cNvPr>
          <p:cNvSpPr/>
          <p:nvPr/>
        </p:nvSpPr>
        <p:spPr>
          <a:xfrm>
            <a:off x="1893484" y="48041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93E2B912-DF75-7441-8A4C-0A7A8EF0EA8E}"/>
              </a:ext>
            </a:extLst>
          </p:cNvPr>
          <p:cNvSpPr txBox="1"/>
          <p:nvPr/>
        </p:nvSpPr>
        <p:spPr>
          <a:xfrm>
            <a:off x="1963420" y="4503596"/>
            <a:ext cx="8265159" cy="473848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>
              <a:spcBef>
                <a:spcPts val="695"/>
              </a:spcBef>
            </a:pPr>
            <a:r>
              <a:rPr sz="2500" spc="-130" dirty="0">
                <a:solidFill>
                  <a:prstClr val="black"/>
                </a:solidFill>
                <a:latin typeface="Arial"/>
                <a:cs typeface="Arial"/>
              </a:rPr>
              <a:t>SARSA</a:t>
            </a:r>
            <a:endParaRPr sz="25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41BBCF7-C8A5-5C29-9795-0AF90AF7E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145" dirty="0">
                <a:latin typeface="Comic Sans MS" panose="030F0902030302020204" pitchFamily="66" charset="0"/>
              </a:rPr>
              <a:t>Quiz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0661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3950" y="1532238"/>
            <a:ext cx="9144000" cy="45472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Input: a fixed policy </a:t>
            </a:r>
            <a:r>
              <a:rPr lang="en-US" sz="2000" dirty="0">
                <a:sym typeface="Symbol" pitchFamily="18" charset="2"/>
              </a:rPr>
              <a:t>(s)-- told what to do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transitions T(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rewards R(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</a:rPr>
              <a:t>Goal: evaluate how good an policy is,</a:t>
            </a:r>
          </a:p>
          <a:p>
            <a:pPr marL="342882" lvl="1" indent="0">
              <a:buNone/>
            </a:pPr>
            <a:r>
              <a:rPr lang="en-US" sz="2000" dirty="0">
                <a:solidFill>
                  <a:srgbClr val="CC0000"/>
                </a:solidFill>
              </a:rPr>
              <a:t>              </a:t>
            </a:r>
            <a:r>
              <a:rPr lang="en-US" sz="2000" dirty="0">
                <a:solidFill>
                  <a:srgbClr val="C00000"/>
                </a:solidFill>
              </a:rPr>
              <a:t>learn the expected utility U for each s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882707-834F-59A0-87AF-791CEB481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145" dirty="0">
                <a:latin typeface="Comic Sans MS" panose="030F0902030302020204" pitchFamily="66" charset="0"/>
              </a:rPr>
              <a:t>Passive Reinforcement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54E78C-4DD3-A85F-1AB4-E8234B64D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6351" y="1337469"/>
            <a:ext cx="4564566" cy="36805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153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231005" y="2090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US" sz="4000" dirty="0"/>
              <a:t>Review: Markov Decision Process (MDPs)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22429884-4D46-2518-80C1-958C9619D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004" y="1346472"/>
            <a:ext cx="10336155" cy="4729164"/>
          </a:xfrm>
        </p:spPr>
        <p:txBody>
          <a:bodyPr/>
          <a:lstStyle/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r>
              <a:rPr lang="en-GB" sz="2500" dirty="0">
                <a:solidFill>
                  <a:schemeClr val="tx1"/>
                </a:solidFill>
              </a:rPr>
              <a:t>Following a </a:t>
            </a:r>
            <a:r>
              <a:rPr lang="en-GB" sz="2500" dirty="0">
                <a:solidFill>
                  <a:srgbClr val="00B050"/>
                </a:solidFill>
              </a:rPr>
              <a:t>policy</a:t>
            </a:r>
            <a:r>
              <a:rPr lang="en-GB" sz="2500" dirty="0">
                <a:solidFill>
                  <a:schemeClr val="tx1"/>
                </a:solidFill>
              </a:rPr>
              <a:t> </a:t>
            </a:r>
            <a:r>
              <a:rPr lang="el-GR" sz="2500" dirty="0">
                <a:solidFill>
                  <a:schemeClr val="tx1"/>
                </a:solidFill>
              </a:rPr>
              <a:t>π </a:t>
            </a:r>
            <a:r>
              <a:rPr lang="en-GB" sz="2500" dirty="0">
                <a:solidFill>
                  <a:schemeClr val="tx1"/>
                </a:solidFill>
              </a:rPr>
              <a:t>produces a path </a:t>
            </a:r>
            <a:r>
              <a:rPr lang="en-GB" sz="2500" dirty="0">
                <a:solidFill>
                  <a:srgbClr val="00B050"/>
                </a:solidFill>
              </a:rPr>
              <a:t>(episode)</a:t>
            </a:r>
            <a:r>
              <a:rPr lang="en-SE" sz="2500" dirty="0">
                <a:solidFill>
                  <a:srgbClr val="00B050"/>
                </a:solidFill>
              </a:rPr>
              <a:t> </a:t>
            </a:r>
          </a:p>
          <a:p>
            <a:pPr marL="0" marR="60325" lvl="0" indent="0" algn="ctr" defTabSz="914400" rtl="0" eaLnBrk="1" fontAlgn="auto" latinLnBrk="0" hangingPunct="1">
              <a:lnSpc>
                <a:spcPct val="100000"/>
              </a:lnSpc>
              <a:spcBef>
                <a:spcPts val="3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500" i="1" spc="114" dirty="0">
                <a:solidFill>
                  <a:srgbClr val="A52929"/>
                </a:solidFill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0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 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5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 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5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 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5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  </a:t>
            </a:r>
            <a:r>
              <a:rPr kumimoji="0" lang="en-GB" sz="250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 </a:t>
            </a:r>
            <a:r>
              <a:rPr kumimoji="0" lang="en-GB" sz="25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i="1" u="none" strike="noStrike" kern="1200" cap="none" spc="37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5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500" i="1" u="none" strike="noStrike" kern="1200" cap="none" spc="75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50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60" normalizeH="0" baseline="0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i="1" u="none" strike="noStrike" kern="1200" cap="none" spc="240" normalizeH="0" baseline="-12698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endParaRPr kumimoji="0" lang="en-GB" sz="2500" i="0" u="none" strike="noStrike" kern="1200" cap="none" spc="0" normalizeH="0" baseline="-12698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r>
              <a:rPr kumimoji="0" lang="en-GB" sz="25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Value </a:t>
            </a:r>
            <a:r>
              <a:rPr kumimoji="0" lang="en-GB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function</a:t>
            </a:r>
            <a:r>
              <a:rPr kumimoji="0" lang="en-GB" sz="2500" b="0" i="0" u="none" strike="noStrike" kern="1200" cap="none" spc="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V</a:t>
            </a:r>
            <a:r>
              <a:rPr kumimoji="0" lang="el-GR" sz="2500" b="0" i="1" u="none" strike="noStrike" kern="1200" cap="none" spc="60" normalizeH="0" baseline="-12698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sz="2500" b="0" i="1" u="none" strike="noStrike" kern="1200" cap="none" spc="-637" normalizeH="0" baseline="-12698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500" b="0" i="0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sz="2500" b="0" i="1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500" b="0" i="0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r>
              <a:rPr kumimoji="0" lang="en-GB" sz="25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: </a:t>
            </a:r>
            <a:r>
              <a:rPr kumimoji="0" lang="en-GB" sz="25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expected </a:t>
            </a:r>
            <a:r>
              <a:rPr kumimoji="0" lang="en-GB" sz="25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utility 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if </a:t>
            </a:r>
            <a:r>
              <a:rPr kumimoji="0" lang="en-GB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follow </a:t>
            </a:r>
            <a:r>
              <a:rPr kumimoji="0" lang="el-GR" sz="250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π </a:t>
            </a:r>
            <a:r>
              <a:rPr kumimoji="0" lang="en-GB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from </a:t>
            </a:r>
            <a:r>
              <a:rPr kumimoji="0" lang="en-GB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state</a:t>
            </a:r>
            <a:r>
              <a:rPr kumimoji="0" lang="en-GB" sz="2500" b="0" i="0" u="none" strike="noStrike" kern="1200" cap="none" spc="5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sz="2500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01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01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60045" indent="-322580" fontAlgn="auto">
              <a:spcBef>
                <a:spcPts val="140"/>
              </a:spcBef>
              <a:spcAft>
                <a:spcPts val="0"/>
              </a:spcAft>
              <a:buClrTx/>
              <a:buFont typeface="DejaVu Sans"/>
              <a:buChar char="•"/>
              <a:tabLst>
                <a:tab pos="360045" algn="l"/>
                <a:tab pos="360680" algn="l"/>
                <a:tab pos="4248150" algn="l"/>
              </a:tabLst>
              <a:defRPr/>
            </a:pPr>
            <a:r>
              <a:rPr kumimoji="0" lang="en-GB" sz="25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Q-value  </a:t>
            </a:r>
            <a:r>
              <a:rPr kumimoji="0" lang="en-GB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function </a:t>
            </a:r>
            <a:r>
              <a:rPr kumimoji="0" lang="en-GB" sz="2500" b="0" i="1" u="none" strike="noStrike" kern="1200" cap="none" spc="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Q</a:t>
            </a:r>
            <a:r>
              <a:rPr kumimoji="0" lang="el-GR" sz="2625" b="0" i="1" u="none" strike="noStrike" kern="1200" cap="none" spc="292" normalizeH="0" baseline="-12698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sz="2625" b="0" i="1" u="none" strike="noStrike" kern="1200" cap="none" spc="-615" normalizeH="0" baseline="-12698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5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sz="2500" b="0" i="1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500" b="0" i="1" u="none" strike="noStrike" kern="1200" cap="none" spc="-3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: </a:t>
            </a:r>
            <a:r>
              <a:rPr kumimoji="0" lang="en-GB" sz="25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expected </a:t>
            </a:r>
            <a:r>
              <a:rPr kumimoji="0" lang="en-GB" sz="25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utility 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if </a:t>
            </a:r>
            <a:r>
              <a:rPr kumimoji="0" lang="en-GB" sz="25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first </a:t>
            </a:r>
            <a:r>
              <a:rPr kumimoji="0" lang="en-GB" sz="2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take </a:t>
            </a:r>
            <a:r>
              <a:rPr kumimoji="0" lang="en-GB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action</a:t>
            </a:r>
            <a:r>
              <a:rPr kumimoji="0" lang="en-GB" sz="25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 </a:t>
            </a:r>
            <a:r>
              <a:rPr kumimoji="0" lang="en-GB" sz="2500" b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from state s and then follow </a:t>
            </a:r>
            <a:r>
              <a:rPr kumimoji="0" lang="el-GR" sz="2500" b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endParaRPr kumimoji="0" lang="en-US" sz="2500" b="0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465" indent="0" fontAlgn="auto">
              <a:spcBef>
                <a:spcPts val="140"/>
              </a:spcBef>
              <a:spcAft>
                <a:spcPts val="0"/>
              </a:spcAft>
              <a:buClr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l-GR" sz="2500" b="0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60045" indent="-322580" fontAlgn="auto">
              <a:spcBef>
                <a:spcPts val="140"/>
              </a:spcBef>
              <a:spcAft>
                <a:spcPts val="0"/>
              </a:spcAft>
              <a:buClrTx/>
              <a:buFont typeface="DejaVu Sans"/>
              <a:buChar char="•"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1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01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72745" algn="l"/>
                <a:tab pos="373380" algn="l"/>
                <a:tab pos="3505835" algn="l"/>
              </a:tabLst>
              <a:defRPr/>
            </a:pPr>
            <a:endParaRPr lang="en-GB" i="1" kern="1200" spc="175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501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E5A434D-38D8-7276-FBBA-AC80AF9C1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78" y="3429000"/>
            <a:ext cx="3108900" cy="85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5FC4B2-FD0C-C960-725B-09C7B2055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78" y="5264689"/>
            <a:ext cx="4824536" cy="7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07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173" y="1655563"/>
            <a:ext cx="6820930" cy="441160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Goal: Compute values for each state under </a:t>
            </a:r>
            <a:r>
              <a:rPr lang="en-US" sz="2400" dirty="0">
                <a:solidFill>
                  <a:srgbClr val="7030A0"/>
                </a:solidFill>
                <a:sym typeface="Symbol" pitchFamily="18" charset="2"/>
              </a:rPr>
              <a:t></a:t>
            </a:r>
          </a:p>
          <a:p>
            <a:pPr lvl="2"/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Idea: Average together observed sample values</a:t>
            </a:r>
          </a:p>
          <a:p>
            <a:pPr lvl="1"/>
            <a:r>
              <a:rPr lang="en-US" sz="2000" dirty="0"/>
              <a:t>Act according to </a:t>
            </a:r>
            <a:r>
              <a:rPr lang="en-US" sz="2000" dirty="0">
                <a:sym typeface="Symbol" pitchFamily="18" charset="2"/>
              </a:rPr>
              <a:t></a:t>
            </a:r>
          </a:p>
          <a:p>
            <a:pPr lvl="1"/>
            <a:r>
              <a:rPr lang="en-US" sz="2000" dirty="0"/>
              <a:t>Every time you visit a state, write down what the sum of discounted rewards turned out to be</a:t>
            </a:r>
          </a:p>
          <a:p>
            <a:pPr lvl="1"/>
            <a:r>
              <a:rPr lang="en-US" sz="2000" dirty="0"/>
              <a:t>Average those samples</a:t>
            </a:r>
          </a:p>
          <a:p>
            <a:pPr lvl="2"/>
            <a:endParaRPr lang="en-US" sz="2400" dirty="0"/>
          </a:p>
          <a:p>
            <a:r>
              <a:rPr lang="en-US" sz="2400" dirty="0">
                <a:solidFill>
                  <a:srgbClr val="7030A0"/>
                </a:solidFill>
              </a:rPr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6948" y="1844246"/>
            <a:ext cx="2263140" cy="2514600"/>
          </a:xfrm>
          <a:prstGeom prst="rect">
            <a:avLst/>
          </a:prstGeom>
          <a:noFill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99353F2-1B2B-9289-C81F-7A403A891C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Direct Evaluation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1992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4050" y="1885950"/>
            <a:ext cx="17716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Input Policy </a:t>
            </a:r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13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866900" y="4923651"/>
            <a:ext cx="18288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685800">
              <a:spcBef>
                <a:spcPct val="50000"/>
              </a:spcBef>
            </a:pPr>
            <a:r>
              <a:rPr lang="en-US" sz="135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Assume:  = 1</a:t>
            </a:r>
            <a:endParaRPr lang="en-US" sz="13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4350" y="1885950"/>
            <a:ext cx="33718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Observed Episodes (Training)</a:t>
            </a:r>
            <a:endParaRPr lang="en-US" sz="135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67700" y="1885950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333399"/>
                </a:solidFill>
                <a:latin typeface="Calibri"/>
                <a:cs typeface="Calibri"/>
              </a:rPr>
              <a:t>Output Values</a:t>
            </a:r>
            <a:endParaRPr lang="en-US" sz="1350" dirty="0">
              <a:solidFill>
                <a:srgbClr val="333399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809750" y="2743200"/>
          <a:ext cx="2000250" cy="1907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82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1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3251688" y="3466368"/>
            <a:ext cx="4572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79076" y="2837718"/>
            <a:ext cx="457200" cy="457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2322736" y="3625462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2964574" y="3625463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2730744" y="4024149"/>
            <a:ext cx="171450" cy="147802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370508" y="2782764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B, east,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13608" y="2782764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B, east,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0638" y="438173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E, north,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  A,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438650" y="23431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210050" y="27432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81750" y="23431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53150" y="27432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38650" y="39433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210050" y="43434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81750" y="3943350"/>
            <a:ext cx="1257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53150" y="4343400"/>
            <a:ext cx="1714500" cy="9715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24350" y="4380768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E, north, C,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C, east,   D, -1</a:t>
            </a:r>
          </a:p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8324850" y="2721666"/>
          <a:ext cx="2000250" cy="1907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828"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1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8382000" y="3350315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37026" y="3350315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696450" y="3350315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7800" y="2721665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67800" y="3986600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-2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F5A2B09-2A4F-CB04-825C-EFBB1EF99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Example: Direct Evaluation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21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001" y="1530161"/>
            <a:ext cx="8538520" cy="3797677"/>
          </a:xfrm>
        </p:spPr>
        <p:txBody>
          <a:bodyPr/>
          <a:lstStyle/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C4629C-F5ED-D81F-A129-479D9D207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Problems with Direct Evaluation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11B9C-ADAE-7AFF-1C4A-6F3FD486E8B5}"/>
              </a:ext>
            </a:extLst>
          </p:cNvPr>
          <p:cNvSpPr txBox="1"/>
          <p:nvPr/>
        </p:nvSpPr>
        <p:spPr>
          <a:xfrm>
            <a:off x="9525000" y="1721563"/>
            <a:ext cx="2057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333399"/>
                </a:solidFill>
                <a:latin typeface="Calibri"/>
                <a:ea typeface="+mn-ea"/>
                <a:cs typeface="Calibri"/>
              </a:rPr>
              <a:t>Output Values</a:t>
            </a:r>
            <a:endParaRPr lang="en-US" sz="1350" i="0" dirty="0">
              <a:solidFill>
                <a:srgbClr val="333399"/>
              </a:solidFill>
              <a:latin typeface="Calibri"/>
              <a:ea typeface="+mn-ea"/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07E768-8F98-53F0-8E4C-FEB937D67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173915"/>
              </p:ext>
            </p:extLst>
          </p:nvPr>
        </p:nvGraphicFramePr>
        <p:xfrm>
          <a:off x="9582150" y="2557279"/>
          <a:ext cx="2000250" cy="1907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828"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1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4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828"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latin typeface="Calibri" pitchFamily="34" charset="0"/>
                      </a:endParaRPr>
                    </a:p>
                  </a:txBody>
                  <a:tcPr marL="62617" marR="62617" marT="31309" marB="31309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2AACECF-CF8E-6C8B-0914-4ABCE7811CCE}"/>
              </a:ext>
            </a:extLst>
          </p:cNvPr>
          <p:cNvSpPr txBox="1"/>
          <p:nvPr/>
        </p:nvSpPr>
        <p:spPr>
          <a:xfrm>
            <a:off x="9639300" y="3185928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+8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195EF-C092-A0BA-8B5C-21DDD57DDA82}"/>
              </a:ext>
            </a:extLst>
          </p:cNvPr>
          <p:cNvSpPr txBox="1"/>
          <p:nvPr/>
        </p:nvSpPr>
        <p:spPr>
          <a:xfrm>
            <a:off x="10294326" y="3185928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+4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196FC-7293-A69D-375D-C8A90F5878D3}"/>
              </a:ext>
            </a:extLst>
          </p:cNvPr>
          <p:cNvSpPr txBox="1"/>
          <p:nvPr/>
        </p:nvSpPr>
        <p:spPr>
          <a:xfrm>
            <a:off x="10953750" y="3185928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+10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B7B75-63CA-A21E-56AC-EB5EF62FE61D}"/>
              </a:ext>
            </a:extLst>
          </p:cNvPr>
          <p:cNvSpPr txBox="1"/>
          <p:nvPr/>
        </p:nvSpPr>
        <p:spPr>
          <a:xfrm>
            <a:off x="10325100" y="2557278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-10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1B16D-A4A5-923F-32B4-558344BFC893}"/>
              </a:ext>
            </a:extLst>
          </p:cNvPr>
          <p:cNvSpPr txBox="1"/>
          <p:nvPr/>
        </p:nvSpPr>
        <p:spPr>
          <a:xfrm>
            <a:off x="10325100" y="3822213"/>
            <a:ext cx="685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34151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994744" y="1310497"/>
            <a:ext cx="7516784" cy="30577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600" dirty="0">
              <a:solidFill>
                <a:srgbClr val="7030A0"/>
              </a:solidFill>
              <a:latin typeface="+mn-lt"/>
            </a:endParaRPr>
          </a:p>
          <a:p>
            <a:r>
              <a:rPr lang="en-US" sz="2600" dirty="0">
                <a:solidFill>
                  <a:srgbClr val="7030A0"/>
                </a:solidFill>
                <a:latin typeface="+mn-lt"/>
              </a:rPr>
              <a:t>Big idea: learn from every experience!</a:t>
            </a:r>
          </a:p>
          <a:p>
            <a:pPr lvl="1"/>
            <a:r>
              <a:rPr lang="en-US" sz="2100" dirty="0">
                <a:latin typeface="+mn-lt"/>
              </a:rPr>
              <a:t>Update V(s) each time we experience a transition (s, a, s’, r)</a:t>
            </a:r>
          </a:p>
          <a:p>
            <a:pPr lvl="1"/>
            <a:r>
              <a:rPr lang="en-US" sz="2100" dirty="0">
                <a:latin typeface="+mn-lt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1500" dirty="0">
              <a:latin typeface="+mn-lt"/>
              <a:cs typeface="Calibri"/>
            </a:endParaRPr>
          </a:p>
          <a:p>
            <a:r>
              <a:rPr lang="en-US" sz="2600" dirty="0">
                <a:solidFill>
                  <a:srgbClr val="7030A0"/>
                </a:solidFill>
                <a:latin typeface="+mn-lt"/>
              </a:rPr>
              <a:t>Temporal difference learning of values</a:t>
            </a:r>
          </a:p>
          <a:p>
            <a:pPr lvl="1"/>
            <a:r>
              <a:rPr lang="en-US" sz="2100" dirty="0">
                <a:latin typeface="+mn-lt"/>
              </a:rPr>
              <a:t>Policy still fixed, still doing evaluation!</a:t>
            </a:r>
          </a:p>
          <a:p>
            <a:pPr lvl="1"/>
            <a:r>
              <a:rPr lang="en-US" sz="2100" dirty="0">
                <a:latin typeface="+mn-lt"/>
              </a:rPr>
              <a:t>Move values toward value of whatever successor occurs: running average</a:t>
            </a:r>
          </a:p>
          <a:p>
            <a:pPr lvl="1"/>
            <a:endParaRPr lang="en-US" sz="1500" dirty="0">
              <a:latin typeface="Calibri"/>
              <a:cs typeface="Calibri"/>
            </a:endParaRPr>
          </a:p>
          <a:p>
            <a:pPr lvl="1"/>
            <a:endParaRPr lang="en-US" sz="1500" dirty="0">
              <a:latin typeface="Calibri"/>
              <a:cs typeface="Calibri"/>
            </a:endParaRPr>
          </a:p>
          <a:p>
            <a:pPr lvl="1"/>
            <a:endParaRPr lang="en-US" sz="1500" dirty="0">
              <a:latin typeface="Calibri"/>
              <a:cs typeface="Calibri"/>
            </a:endParaRPr>
          </a:p>
          <a:p>
            <a:pPr lvl="1"/>
            <a:endParaRPr lang="en-US" sz="1500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627590" y="4877268"/>
            <a:ext cx="3592348" cy="24795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625320" y="5446386"/>
            <a:ext cx="3886208" cy="225062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739474" y="1828800"/>
            <a:ext cx="1393256" cy="1798082"/>
            <a:chOff x="9532815" y="1447800"/>
            <a:chExt cx="1575852" cy="2033734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40"/>
              <a:ext cx="762001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685800" rtl="1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41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defTabSz="685800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625207" y="6014314"/>
            <a:ext cx="3998352" cy="225022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2709610" y="4834122"/>
            <a:ext cx="1598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2712998" y="5364317"/>
            <a:ext cx="16012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2719594" y="5928673"/>
            <a:ext cx="14800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85800"/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Same update: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BB5CFEB-4EA0-1B20-8479-BAD43A96F0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Temporal Difference Learning (TD)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23950" y="1777429"/>
            <a:ext cx="9879672" cy="416103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000" dirty="0">
                <a:solidFill>
                  <a:srgbClr val="7030A0"/>
                </a:solidFill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400" dirty="0">
                <a:solidFill>
                  <a:srgbClr val="7030A0"/>
                </a:solidFill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87237" y="3202413"/>
            <a:ext cx="2829293" cy="378947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252153" y="3871345"/>
            <a:ext cx="3992966" cy="556624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7639050" y="3249012"/>
            <a:ext cx="2286000" cy="2088931"/>
            <a:chOff x="2400" y="1401"/>
            <a:chExt cx="1392" cy="1272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 err="1">
                  <a:solidFill>
                    <a:srgbClr val="000000"/>
                  </a:solidFill>
                  <a:latin typeface="Calibri"/>
                  <a:cs typeface="Calibri"/>
                </a:rPr>
                <a:t>s,a,s</a:t>
              </a:r>
              <a:r>
                <a:rPr lang="ja-JP" altLang="en-US">
                  <a:solidFill>
                    <a:srgbClr val="000000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685800" rtl="1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D9B99144-87FF-B786-355E-6B2A3E9FF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cs typeface="Calibri"/>
              </a:rPr>
              <a:t>Problems with TD Value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9537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1241" y="1222625"/>
            <a:ext cx="3406316" cy="1886494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1359" y="1063460"/>
            <a:ext cx="3604229" cy="2112352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9390" y="1063461"/>
            <a:ext cx="3253962" cy="2045658"/>
          </a:xfrm>
          <a:prstGeom prst="rect">
            <a:avLst/>
          </a:prstGeom>
          <a:noFill/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6749B1E-8CCB-3FDA-9147-E6F67F7360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Active Reinforcement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F63B89F-E9F5-8287-5DC1-DBD3023DD955}"/>
              </a:ext>
            </a:extLst>
          </p:cNvPr>
          <p:cNvSpPr/>
          <p:nvPr/>
        </p:nvSpPr>
        <p:spPr>
          <a:xfrm>
            <a:off x="2654169" y="4682260"/>
            <a:ext cx="7775218" cy="1906230"/>
          </a:xfrm>
          <a:custGeom>
            <a:avLst/>
            <a:gdLst/>
            <a:ahLst/>
            <a:cxnLst/>
            <a:rect l="l" t="t" r="r" b="b"/>
            <a:pathLst>
              <a:path w="7867650" h="1600835">
                <a:moveTo>
                  <a:pt x="0" y="0"/>
                </a:moveTo>
                <a:lnTo>
                  <a:pt x="0" y="1600245"/>
                </a:lnTo>
                <a:lnTo>
                  <a:pt x="7867434" y="1600245"/>
                </a:lnTo>
                <a:lnTo>
                  <a:pt x="7867434" y="0"/>
                </a:lnTo>
                <a:lnTo>
                  <a:pt x="0" y="0"/>
                </a:lnTo>
                <a:close/>
              </a:path>
            </a:pathLst>
          </a:custGeom>
          <a:ln w="57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CB408B98-1CF0-3A9C-59BD-58AC683CABE1}"/>
              </a:ext>
            </a:extLst>
          </p:cNvPr>
          <p:cNvSpPr txBox="1"/>
          <p:nvPr/>
        </p:nvSpPr>
        <p:spPr>
          <a:xfrm>
            <a:off x="2748931" y="4677678"/>
            <a:ext cx="1017905" cy="14865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5400">
              <a:spcBef>
                <a:spcPts val="1110"/>
              </a:spcBef>
            </a:pPr>
            <a:r>
              <a:rPr sz="2250" b="1" spc="20" dirty="0">
                <a:solidFill>
                  <a:prstClr val="black"/>
                </a:solidFill>
                <a:latin typeface="Arial"/>
                <a:cs typeface="Arial"/>
              </a:rPr>
              <a:t>Output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25400" marR="457834">
              <a:lnSpc>
                <a:spcPts val="4060"/>
              </a:lnSpc>
              <a:spcBef>
                <a:spcPts val="25"/>
              </a:spcBef>
            </a:pPr>
            <a:r>
              <a:rPr sz="2250" spc="195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2400" spc="292" baseline="-12152" dirty="0">
                <a:solidFill>
                  <a:prstClr val="black"/>
                </a:solidFill>
                <a:latin typeface="Trebuchet MS"/>
                <a:cs typeface="Trebuchet MS"/>
              </a:rPr>
              <a:t>π  </a:t>
            </a:r>
            <a:r>
              <a:rPr sz="3375" spc="427" baseline="8641" dirty="0">
                <a:solidFill>
                  <a:prstClr val="black"/>
                </a:solidFill>
                <a:latin typeface="Trebuchet MS"/>
                <a:cs typeface="Trebuchet MS"/>
              </a:rPr>
              <a:t>Q</a:t>
            </a:r>
            <a:r>
              <a:rPr sz="1600" spc="35" dirty="0">
                <a:solidFill>
                  <a:prstClr val="black"/>
                </a:solidFill>
                <a:latin typeface="Arial"/>
                <a:cs typeface="Arial"/>
              </a:rPr>
              <a:t>opt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D9C10BE5-C622-1484-6625-9DCD05C0A27E}"/>
              </a:ext>
            </a:extLst>
          </p:cNvPr>
          <p:cNvSpPr txBox="1"/>
          <p:nvPr/>
        </p:nvSpPr>
        <p:spPr>
          <a:xfrm>
            <a:off x="4071315" y="4677676"/>
            <a:ext cx="2019423" cy="1423082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>
              <a:spcBef>
                <a:spcPts val="1110"/>
              </a:spcBef>
            </a:pPr>
            <a:r>
              <a:rPr sz="2250" b="1" spc="215" dirty="0">
                <a:solidFill>
                  <a:prstClr val="black"/>
                </a:solidFill>
                <a:latin typeface="Arial"/>
                <a:cs typeface="Arial"/>
              </a:rPr>
              <a:t>MDP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 marR="5080">
              <a:lnSpc>
                <a:spcPts val="3720"/>
              </a:lnSpc>
              <a:spcBef>
                <a:spcPts val="295"/>
              </a:spcBef>
            </a:pPr>
            <a:r>
              <a:rPr sz="2250" spc="-35" dirty="0">
                <a:solidFill>
                  <a:prstClr val="black"/>
                </a:solidFill>
                <a:latin typeface="Arial"/>
                <a:cs typeface="Arial"/>
              </a:rPr>
              <a:t>policy </a:t>
            </a:r>
            <a:r>
              <a:rPr sz="2250" spc="-60" dirty="0">
                <a:solidFill>
                  <a:prstClr val="black"/>
                </a:solidFill>
                <a:latin typeface="Arial"/>
                <a:cs typeface="Arial"/>
              </a:rPr>
              <a:t>evaluation  </a:t>
            </a:r>
            <a:r>
              <a:rPr sz="2250" spc="-100" dirty="0">
                <a:solidFill>
                  <a:prstClr val="black"/>
                </a:solidFill>
                <a:latin typeface="Arial"/>
                <a:cs typeface="Arial"/>
              </a:rPr>
              <a:t>value</a:t>
            </a:r>
            <a:r>
              <a:rPr sz="2250" spc="1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0" dirty="0">
                <a:solidFill>
                  <a:prstClr val="black"/>
                </a:solidFill>
                <a:latin typeface="Arial"/>
                <a:cs typeface="Arial"/>
              </a:rPr>
              <a:t>iteration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A1C77A9-EFE4-4E81-6F2D-ADB63B6E23AE}"/>
              </a:ext>
            </a:extLst>
          </p:cNvPr>
          <p:cNvSpPr txBox="1"/>
          <p:nvPr/>
        </p:nvSpPr>
        <p:spPr>
          <a:xfrm>
            <a:off x="6445145" y="4677676"/>
            <a:ext cx="3921496" cy="1437573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">
              <a:spcBef>
                <a:spcPts val="1110"/>
              </a:spcBef>
            </a:pPr>
            <a:r>
              <a:rPr sz="2250" b="1" spc="-55" dirty="0">
                <a:solidFill>
                  <a:prstClr val="black"/>
                </a:solidFill>
                <a:latin typeface="Arial"/>
                <a:cs typeface="Arial"/>
              </a:rPr>
              <a:t>reinforcement</a:t>
            </a:r>
            <a:r>
              <a:rPr sz="2250" b="1" spc="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b="1" spc="-80" dirty="0">
                <a:solidFill>
                  <a:prstClr val="black"/>
                </a:solidFill>
                <a:latin typeface="Arial"/>
                <a:cs typeface="Arial"/>
              </a:rPr>
              <a:t>learning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019"/>
              </a:spcBef>
            </a:pPr>
            <a:r>
              <a:rPr sz="2250" spc="-75" dirty="0">
                <a:solidFill>
                  <a:prstClr val="black"/>
                </a:solidFill>
                <a:latin typeface="Arial"/>
                <a:cs typeface="Arial"/>
              </a:rPr>
              <a:t>model-free</a:t>
            </a:r>
            <a:r>
              <a:rPr sz="2250" spc="-70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2250" spc="4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50" spc="-114" dirty="0">
                <a:solidFill>
                  <a:prstClr val="black"/>
                </a:solidFill>
                <a:latin typeface="Arial"/>
                <a:cs typeface="Arial"/>
              </a:rPr>
              <a:t>SARSA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  <a:p>
            <a:pPr marL="635">
              <a:spcBef>
                <a:spcPts val="1019"/>
              </a:spcBef>
            </a:pPr>
            <a:r>
              <a:rPr sz="2250" b="1" spc="-50" dirty="0">
                <a:solidFill>
                  <a:srgbClr val="FF0000"/>
                </a:solidFill>
                <a:latin typeface="Arial"/>
                <a:cs typeface="Arial"/>
              </a:rPr>
              <a:t>Q-learning</a:t>
            </a:r>
            <a:endParaRPr sz="225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64FBB-4EE0-65F0-45C2-9A91A57DDBC4}"/>
              </a:ext>
            </a:extLst>
          </p:cNvPr>
          <p:cNvSpPr txBox="1"/>
          <p:nvPr/>
        </p:nvSpPr>
        <p:spPr>
          <a:xfrm>
            <a:off x="1397752" y="3808456"/>
            <a:ext cx="10515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7030A0"/>
                </a:solidFill>
              </a:rPr>
              <a:t>Problem: </a:t>
            </a:r>
            <a:r>
              <a:rPr lang="en-GB" sz="2400" dirty="0">
                <a:solidFill>
                  <a:schemeClr val="tx1"/>
                </a:solidFill>
              </a:rPr>
              <a:t>model-free and SARSA only estimate  </a:t>
            </a:r>
            <a:r>
              <a:rPr lang="en-GB" sz="2400" i="1" dirty="0">
                <a:solidFill>
                  <a:schemeClr val="tx1"/>
                </a:solidFill>
              </a:rPr>
              <a:t>Q</a:t>
            </a:r>
            <a:r>
              <a:rPr lang="el-GR" sz="2400" i="1" baseline="-25000" dirty="0">
                <a:solidFill>
                  <a:schemeClr val="tx1"/>
                </a:solidFill>
              </a:rPr>
              <a:t>π</a:t>
            </a:r>
            <a:r>
              <a:rPr lang="el-GR" sz="2400" i="1" dirty="0">
                <a:solidFill>
                  <a:schemeClr val="tx1"/>
                </a:solidFill>
              </a:rPr>
              <a:t> </a:t>
            </a:r>
            <a:r>
              <a:rPr lang="el-GR" sz="2400" dirty="0">
                <a:solidFill>
                  <a:schemeClr val="tx1"/>
                </a:solidFill>
              </a:rPr>
              <a:t>,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but  want </a:t>
            </a:r>
            <a:r>
              <a:rPr lang="en-GB" sz="2400" i="1" dirty="0" err="1">
                <a:solidFill>
                  <a:schemeClr val="tx1"/>
                </a:solidFill>
              </a:rPr>
              <a:t>Q</a:t>
            </a:r>
            <a:r>
              <a:rPr lang="en-GB" sz="2400" i="1" baseline="-25000" dirty="0" err="1">
                <a:solidFill>
                  <a:schemeClr val="tx1"/>
                </a:solidFill>
              </a:rPr>
              <a:t>opt</a:t>
            </a:r>
            <a:r>
              <a:rPr lang="en-GB" sz="2400" dirty="0">
                <a:solidFill>
                  <a:schemeClr val="tx1"/>
                </a:solidFill>
              </a:rPr>
              <a:t> to act optimally</a:t>
            </a:r>
          </a:p>
        </p:txBody>
      </p:sp>
    </p:spTree>
    <p:extLst>
      <p:ext uri="{BB962C8B-B14F-4D97-AF65-F5344CB8AC3E}">
        <p14:creationId xmlns:p14="http://schemas.microsoft.com/office/powerpoint/2010/main" val="362305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484076" y="1705233"/>
            <a:ext cx="8229600" cy="438664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transitions T(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don’t know the rewards R(</a:t>
            </a:r>
            <a:r>
              <a:rPr lang="en-US" sz="2000" dirty="0" err="1"/>
              <a:t>s,a,s</a:t>
            </a:r>
            <a:r>
              <a:rPr lang="en-US" sz="20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You choose the actions now</a:t>
            </a:r>
            <a:endParaRPr lang="en-US" sz="20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8611" y="2247385"/>
            <a:ext cx="3179313" cy="1537200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C44C7B-2222-5A05-7ECD-B390FEE78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Active Reinforcement 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0294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1484785"/>
            <a:ext cx="8477572" cy="4824535"/>
          </a:xfrm>
        </p:spPr>
        <p:txBody>
          <a:bodyPr/>
          <a:lstStyle/>
          <a:p>
            <a:pPr marL="12700" indent="0">
              <a:spcBef>
                <a:spcPts val="140"/>
              </a:spcBef>
              <a:buNone/>
            </a:pPr>
            <a:r>
              <a:rPr lang="en-GB" sz="2400" spc="35" dirty="0">
                <a:solidFill>
                  <a:srgbClr val="0000A0"/>
                </a:solidFill>
                <a:latin typeface="+mn-lt"/>
                <a:cs typeface="Arial"/>
              </a:rPr>
              <a:t>MDP</a:t>
            </a:r>
            <a:r>
              <a:rPr lang="en-GB" sz="2400" spc="85" dirty="0">
                <a:solidFill>
                  <a:srgbClr val="0000A0"/>
                </a:solidFill>
                <a:latin typeface="+mn-lt"/>
                <a:cs typeface="Arial"/>
              </a:rPr>
              <a:t> </a:t>
            </a:r>
            <a:r>
              <a:rPr lang="en-GB" sz="2400" spc="-100" dirty="0">
                <a:solidFill>
                  <a:srgbClr val="0000A0"/>
                </a:solidFill>
                <a:latin typeface="+mn-lt"/>
                <a:cs typeface="Arial"/>
              </a:rPr>
              <a:t>recurrence</a:t>
            </a:r>
            <a:r>
              <a:rPr lang="en-GB" sz="2400" spc="-100" dirty="0">
                <a:solidFill>
                  <a:prstClr val="black"/>
                </a:solidFill>
                <a:latin typeface="+mn-lt"/>
                <a:cs typeface="Arial"/>
              </a:rPr>
              <a:t>:</a:t>
            </a:r>
            <a:endParaRPr lang="en-GB" sz="2400" dirty="0">
              <a:solidFill>
                <a:prstClr val="black"/>
              </a:solidFill>
              <a:latin typeface="+mn-lt"/>
              <a:cs typeface="Arial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EF684676-1D8B-D8E8-0F2B-0F6800019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30" y="2060847"/>
            <a:ext cx="7574692" cy="1149011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E9A1CEC-5C0E-8A64-8501-6CB0E1DB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1" y="3390229"/>
            <a:ext cx="8920548" cy="273872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0A4A4CD-219C-9C4F-E15E-9B3909017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Q-Learning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117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1484785"/>
            <a:ext cx="8477572" cy="482453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05CA22-875C-E0B2-6E1C-1C277DEB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85" y="1454449"/>
            <a:ext cx="8477571" cy="1885796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EBBE2731-9157-E971-2215-125A2121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49" y="3764901"/>
            <a:ext cx="8596407" cy="206748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586AAB5-DA95-0E2F-04C3-BB07D6DFC2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SARSA vs. Q-learning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3669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33384" y="1482811"/>
            <a:ext cx="7577266" cy="4275438"/>
          </a:xfrm>
        </p:spPr>
        <p:txBody>
          <a:bodyPr>
            <a:normAutofit lnSpcReduction="10000"/>
          </a:bodyPr>
          <a:lstStyle/>
          <a:p>
            <a:r>
              <a:rPr lang="en-US" sz="2600" dirty="0">
                <a:solidFill>
                  <a:srgbClr val="7030A0"/>
                </a:solidFill>
              </a:rPr>
              <a:t>Amazing result: Q-learning converges to optimal policy -- even if you’re acting </a:t>
            </a:r>
            <a:r>
              <a:rPr lang="en-US" sz="2600" dirty="0" err="1">
                <a:solidFill>
                  <a:srgbClr val="7030A0"/>
                </a:solidFill>
              </a:rPr>
              <a:t>suboptimally</a:t>
            </a:r>
            <a:r>
              <a:rPr lang="en-US" sz="2600" dirty="0">
                <a:solidFill>
                  <a:srgbClr val="7030A0"/>
                </a:solidFill>
              </a:rPr>
              <a:t>!</a:t>
            </a:r>
          </a:p>
          <a:p>
            <a:pPr lvl="2"/>
            <a:endParaRPr lang="en-US" sz="2400" dirty="0"/>
          </a:p>
          <a:p>
            <a:r>
              <a:rPr lang="en-US" sz="2600" dirty="0">
                <a:solidFill>
                  <a:srgbClr val="7030A0"/>
                </a:solidFill>
              </a:rPr>
              <a:t>This is called </a:t>
            </a:r>
            <a:r>
              <a:rPr lang="en-US" sz="26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400" dirty="0"/>
          </a:p>
          <a:p>
            <a:r>
              <a:rPr lang="en-US" sz="2600" dirty="0">
                <a:solidFill>
                  <a:srgbClr val="7030A0"/>
                </a:solidFill>
              </a:rPr>
              <a:t>Caveats:</a:t>
            </a:r>
          </a:p>
          <a:p>
            <a:pPr lvl="1"/>
            <a:r>
              <a:rPr lang="en-US" sz="2200" dirty="0"/>
              <a:t>You have to explore enough</a:t>
            </a:r>
          </a:p>
          <a:p>
            <a:pPr lvl="1"/>
            <a:r>
              <a:rPr lang="en-US" sz="2200" dirty="0"/>
              <a:t>You have to eventually make the learning rate</a:t>
            </a:r>
          </a:p>
          <a:p>
            <a:pPr lvl="1">
              <a:buNone/>
            </a:pPr>
            <a:r>
              <a:rPr lang="en-US" sz="2200" dirty="0"/>
              <a:t>	small enough</a:t>
            </a:r>
          </a:p>
          <a:p>
            <a:pPr lvl="1"/>
            <a:r>
              <a:rPr lang="en-US" sz="2200" dirty="0"/>
              <a:t>… but not decrease it too quickly</a:t>
            </a:r>
          </a:p>
          <a:p>
            <a:pPr lvl="1"/>
            <a:r>
              <a:rPr lang="en-US" sz="2200" dirty="0"/>
              <a:t>Basically, in the limit, it doesn’t matter how you select actions (!)</a:t>
            </a:r>
          </a:p>
          <a:p>
            <a:pPr lvl="3"/>
            <a:endParaRPr lang="en-US" sz="135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44930" y="2289088"/>
            <a:ext cx="3066086" cy="228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2FAC609-F3A8-791B-39CD-FAF905912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Q-Learning Properties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734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231005" y="2090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GB" sz="4800" spc="-155" dirty="0"/>
              <a:t>Unknown </a:t>
            </a:r>
            <a:r>
              <a:rPr lang="en-GB" sz="4800" spc="-80" dirty="0"/>
              <a:t>transitions </a:t>
            </a:r>
            <a:r>
              <a:rPr lang="en-GB" sz="4800" spc="-195" dirty="0"/>
              <a:t>and</a:t>
            </a:r>
            <a:r>
              <a:rPr lang="en-GB" sz="4800" spc="-85" dirty="0"/>
              <a:t> </a:t>
            </a:r>
            <a:r>
              <a:rPr lang="en-GB" sz="4800" spc="-229" dirty="0"/>
              <a:t>rewards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8929D862-0BF0-23EA-A3DE-6A913D8B4E11}"/>
              </a:ext>
            </a:extLst>
          </p:cNvPr>
          <p:cNvGrpSpPr/>
          <p:nvPr/>
        </p:nvGrpSpPr>
        <p:grpSpPr>
          <a:xfrm>
            <a:off x="2485364" y="1576008"/>
            <a:ext cx="8692918" cy="4626810"/>
            <a:chOff x="440863" y="1326214"/>
            <a:chExt cx="9016400" cy="4291078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E377C58-5C94-5346-805B-948CB58357B6}"/>
                </a:ext>
              </a:extLst>
            </p:cNvPr>
            <p:cNvSpPr/>
            <p:nvPr/>
          </p:nvSpPr>
          <p:spPr>
            <a:xfrm>
              <a:off x="440863" y="1611477"/>
              <a:ext cx="9016400" cy="4005815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84962FB5-116C-2C9C-38CA-622672CDCB9A}"/>
                </a:ext>
              </a:extLst>
            </p:cNvPr>
            <p:cNvSpPr/>
            <p:nvPr/>
          </p:nvSpPr>
          <p:spPr>
            <a:xfrm>
              <a:off x="568017" y="1326214"/>
              <a:ext cx="6036310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77B5660E-4BD4-3B7A-78BB-ED81CDB445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D780F7C5-FB7B-7CCE-14BB-81C05FF8788F}"/>
              </a:ext>
            </a:extLst>
          </p:cNvPr>
          <p:cNvSpPr txBox="1"/>
          <p:nvPr/>
        </p:nvSpPr>
        <p:spPr>
          <a:xfrm>
            <a:off x="2722387" y="1678749"/>
            <a:ext cx="7603141" cy="45232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r>
              <a:rPr sz="2400" b="1" spc="8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r>
              <a:rPr lang="en-US" sz="2400" b="1" spc="8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400" b="1" spc="90" dirty="0">
                <a:solidFill>
                  <a:srgbClr val="008000"/>
                </a:solidFill>
                <a:latin typeface="Calibri"/>
                <a:cs typeface="Calibri"/>
              </a:rPr>
              <a:t>Markov</a:t>
            </a:r>
            <a:r>
              <a:rPr sz="2400" b="1" spc="36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400" b="1" spc="65" dirty="0">
                <a:solidFill>
                  <a:srgbClr val="008000"/>
                </a:solidFill>
                <a:latin typeface="Calibri"/>
                <a:cs typeface="Calibri"/>
              </a:rPr>
              <a:t>Decision Process</a:t>
            </a:r>
            <a:endParaRPr sz="2400" dirty="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endParaRPr lang="en-GB" i="0" spc="-3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endParaRPr lang="en-GB" spc="-3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lang="en-GB" sz="24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sz="2400" i="0" spc="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sz="24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2400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2400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endParaRPr lang="en-GB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05"/>
              </a:spcBef>
            </a:pPr>
            <a:r>
              <a:rPr lang="en-GB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i="0" baseline="-11904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GB" sz="2400" i="0" spc="112" baseline="-119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2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∈</a:t>
            </a:r>
            <a:r>
              <a:rPr lang="en-GB" sz="2400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sz="2400" i="0" spc="1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GB" sz="24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GB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  <a:spcBef>
                <a:spcPts val="505"/>
              </a:spcBef>
            </a:pP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GB" sz="2400" i="0" spc="1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GB" sz="24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GB" sz="24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GB" sz="24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sz="24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GB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endParaRPr lang="en-GB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sz="2400" i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IsEnd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(s):</a:t>
            </a:r>
            <a:r>
              <a:rPr lang="en-GB" sz="2400" i="0" spc="2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GB" sz="24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GB"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n-GB" sz="2400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2400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endParaRPr lang="en-GB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>
              <a:lnSpc>
                <a:spcPct val="131000"/>
              </a:lnSpc>
              <a:spcBef>
                <a:spcPts val="245"/>
              </a:spcBef>
            </a:pPr>
            <a:r>
              <a:rPr lang="en-GB" sz="2400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GB" sz="2400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l-GR" sz="24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l-GR" sz="2400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l-GR" sz="2400" i="0" spc="1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  <a:r>
              <a:rPr lang="en-GB" sz="24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</a:t>
            </a:r>
            <a:r>
              <a:rPr lang="en-GB" sz="24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(default</a:t>
            </a:r>
            <a:r>
              <a:rPr lang="en-GB" sz="2400" i="0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2400" i="0" spc="1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0" spc="3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83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13">
            <a:extLst>
              <a:ext uri="{FF2B5EF4-FFF2-40B4-BE49-F238E27FC236}">
                <a16:creationId xmlns:a16="http://schemas.microsoft.com/office/drawing/2014/main" id="{FCC8AC66-2A90-439D-8200-A9F31B33B8B8}"/>
              </a:ext>
            </a:extLst>
          </p:cNvPr>
          <p:cNvGrpSpPr/>
          <p:nvPr/>
        </p:nvGrpSpPr>
        <p:grpSpPr>
          <a:xfrm>
            <a:off x="2423592" y="1607756"/>
            <a:ext cx="6944497" cy="2779980"/>
            <a:chOff x="1360220" y="3968218"/>
            <a:chExt cx="7446009" cy="2767086"/>
          </a:xfrm>
        </p:grpSpPr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33D34BDC-517C-5399-9696-79F9EE3175C2}"/>
                </a:ext>
              </a:extLst>
            </p:cNvPr>
            <p:cNvSpPr/>
            <p:nvPr/>
          </p:nvSpPr>
          <p:spPr>
            <a:xfrm>
              <a:off x="1360220" y="4289284"/>
              <a:ext cx="7446009" cy="2446020"/>
            </a:xfrm>
            <a:custGeom>
              <a:avLst/>
              <a:gdLst/>
              <a:ahLst/>
              <a:cxnLst/>
              <a:rect l="l" t="t" r="r" b="b"/>
              <a:pathLst>
                <a:path w="7446009" h="2446020">
                  <a:moveTo>
                    <a:pt x="0" y="0"/>
                  </a:moveTo>
                  <a:lnTo>
                    <a:pt x="0" y="2445990"/>
                  </a:lnTo>
                  <a:lnTo>
                    <a:pt x="7445916" y="2445990"/>
                  </a:lnTo>
                  <a:lnTo>
                    <a:pt x="744591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28DB6347-72B5-6B0A-1056-401C29603626}"/>
                </a:ext>
              </a:extLst>
            </p:cNvPr>
            <p:cNvSpPr/>
            <p:nvPr/>
          </p:nvSpPr>
          <p:spPr>
            <a:xfrm>
              <a:off x="1515036" y="3983094"/>
              <a:ext cx="7192009" cy="642620"/>
            </a:xfrm>
            <a:custGeom>
              <a:avLst/>
              <a:gdLst/>
              <a:ahLst/>
              <a:cxnLst/>
              <a:rect l="l" t="t" r="r" b="b"/>
              <a:pathLst>
                <a:path w="7192009" h="642620">
                  <a:moveTo>
                    <a:pt x="719160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191606" y="642132"/>
                  </a:lnTo>
                  <a:lnTo>
                    <a:pt x="7191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B57E3BE5-3C49-8C04-DCA7-D99EAF9BD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375" y="3968218"/>
              <a:ext cx="642132" cy="642132"/>
            </a:xfrm>
            <a:prstGeom prst="rect">
              <a:avLst/>
            </a:prstGeom>
          </p:spPr>
        </p:pic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817596E3-B92A-FDF0-280B-903C9595A511}"/>
              </a:ext>
            </a:extLst>
          </p:cNvPr>
          <p:cNvSpPr txBox="1"/>
          <p:nvPr/>
        </p:nvSpPr>
        <p:spPr>
          <a:xfrm>
            <a:off x="2993671" y="1506796"/>
            <a:ext cx="8030224" cy="2387513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80">
              <a:spcBef>
                <a:spcPts val="140"/>
              </a:spcBef>
              <a:tabLst>
                <a:tab pos="2112010" algn="l"/>
              </a:tabLst>
            </a:pPr>
            <a:r>
              <a:rPr lang="en-US" sz="28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sz="28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  <a:r>
              <a:rPr lang="en-US" sz="2800" b="1" i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b="1" i="1" spc="-6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</a:t>
            </a:r>
            <a:r>
              <a:rPr sz="2800" b="1" i="1" spc="-8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b="1" i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800" b="1" i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800" b="1" i="1" spc="-3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8780">
              <a:spcBef>
                <a:spcPts val="140"/>
              </a:spcBef>
              <a:tabLst>
                <a:tab pos="2112010" algn="l"/>
              </a:tabLst>
            </a:pPr>
            <a:endParaRPr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/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400" spc="2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50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1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635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400" spc="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45" dirty="0"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z="24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45" dirty="0"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z="24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45" dirty="0">
                <a:latin typeface="Calibri" panose="020F0502020204030204" pitchFamily="34" charset="0"/>
                <a:cs typeface="Calibri" panose="020F0502020204030204" pitchFamily="34" charset="0"/>
              </a:rPr>
              <a:t>3,</a:t>
            </a:r>
            <a:r>
              <a:rPr sz="2400" spc="-13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4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400" spc="-1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5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z="24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65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sz="2400" spc="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400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337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635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400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14" dirty="0"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sz="2400" spc="17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sz="2400" spc="114" dirty="0"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sz="2400" spc="17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t−1</a:t>
            </a:r>
            <a:r>
              <a:rPr sz="2400" spc="114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2400" spc="-1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spc="-100" dirty="0">
                <a:latin typeface="Calibri" panose="020F0502020204030204" pitchFamily="34" charset="0"/>
                <a:cs typeface="Calibri" panose="020F0502020204030204" pitchFamily="34" charset="0"/>
              </a:rPr>
              <a:t>Receive</a:t>
            </a:r>
            <a:r>
              <a:rPr sz="2400" spc="-5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30" dirty="0"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75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400" spc="112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405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00" dirty="0">
                <a:latin typeface="Calibri" panose="020F0502020204030204" pitchFamily="34" charset="0"/>
                <a:cs typeface="Calibri" panose="020F0502020204030204" pitchFamily="34" charset="0"/>
              </a:rPr>
              <a:t>observe</a:t>
            </a:r>
            <a:r>
              <a:rPr sz="240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85" dirty="0"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75" dirty="0"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z="2400" spc="-6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00" dirty="0" err="1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400" spc="150" baseline="-12698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spc="150" baseline="-12698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spc="150" baseline="-1269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spc="-30" dirty="0"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sz="24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14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sz="2400" spc="-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400" b="1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2400" spc="-1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5BC25-408E-6956-0AEC-8920ED897C16}"/>
              </a:ext>
            </a:extLst>
          </p:cNvPr>
          <p:cNvSpPr txBox="1"/>
          <p:nvPr/>
        </p:nvSpPr>
        <p:spPr>
          <a:xfrm>
            <a:off x="3141065" y="4580425"/>
            <a:ext cx="7063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spc="114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30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spc="195" baseline="-12698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spc="1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GB" sz="2400" spc="-2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400" spc="15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GB" sz="2400" spc="44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30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spc="195" baseline="-12698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spc="1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GB" sz="2400" spc="-2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400" spc="15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GB" sz="2400" spc="44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30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spc="195" baseline="-12698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400" spc="1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GB" sz="2400" spc="-2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400" spc="15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i="1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GB" sz="2400" spc="44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i="1" spc="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30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spc="195" baseline="-12698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2400" spc="1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GB" sz="2400" spc="-26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-2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-2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-2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en-GB" sz="2400" spc="-2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400" i="1" spc="37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sz="2400" i="1" spc="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5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GB" sz="2400" i="1" spc="75" baseline="-12698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sz="2400" i="1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2400" i="1" spc="-3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i="1" spc="160" dirty="0" err="1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400" i="1" spc="240" baseline="-12698" dirty="0" err="1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S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2E3E97-367E-2D18-0BF4-34644B8D3AFD}"/>
              </a:ext>
            </a:extLst>
          </p:cNvPr>
          <p:cNvSpPr txBox="1"/>
          <p:nvPr/>
        </p:nvSpPr>
        <p:spPr>
          <a:xfrm>
            <a:off x="2423592" y="5475813"/>
            <a:ext cx="44733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>
              <a:defRPr/>
            </a:pPr>
            <a:r>
              <a:rPr lang="en-GB" sz="24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lang="en-GB" sz="2400" b="1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 </a:t>
            </a:r>
            <a:r>
              <a:rPr lang="en-GB" sz="2400" b="1" spc="-9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 </a:t>
            </a:r>
            <a:r>
              <a:rPr lang="el-GR" sz="2400" i="1" spc="-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n-GB" sz="2400" spc="-52" baseline="-12698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 </a:t>
            </a:r>
            <a:r>
              <a:rPr lang="en-GB" sz="24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GB" sz="2400" spc="-2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204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use?</a:t>
            </a:r>
            <a:endParaRPr lang="en-GB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17399AF-81D2-B51D-D8A4-DEEDC21E61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Exploration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0261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90B64-2AD7-A6F2-1184-B39A487CF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14" y="1244151"/>
            <a:ext cx="7624056" cy="2242941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7030A0"/>
                </a:solidFill>
              </a:rPr>
              <a:t>No exploration, all exploitation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400" dirty="0">
                <a:solidFill>
                  <a:srgbClr val="7030A0"/>
                </a:solidFill>
              </a:rPr>
              <a:t>No exploitation, all exploration</a:t>
            </a:r>
          </a:p>
          <a:p>
            <a:endParaRPr lang="en-SE" dirty="0"/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60FCE5D-832C-20F5-8338-7B6E7832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534" y="1722260"/>
            <a:ext cx="5872836" cy="655958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6F65918-4014-B354-9FF7-9B4053A44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15" y="2801853"/>
            <a:ext cx="5455130" cy="65880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442ED8F-43E9-6D00-FFA8-93F1BBAD9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</a:rPr>
              <a:t>Exploration/exploitation tradeoff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7F340535-7F14-AD95-A085-12EDBC054A3A}"/>
              </a:ext>
            </a:extLst>
          </p:cNvPr>
          <p:cNvSpPr/>
          <p:nvPr/>
        </p:nvSpPr>
        <p:spPr>
          <a:xfrm>
            <a:off x="9339564" y="2284871"/>
            <a:ext cx="2232248" cy="1474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object 3">
            <a:extLst>
              <a:ext uri="{FF2B5EF4-FFF2-40B4-BE49-F238E27FC236}">
                <a16:creationId xmlns:a16="http://schemas.microsoft.com/office/drawing/2014/main" id="{FAEC5448-88FC-9D24-7FB8-DAEA039D0D26}"/>
              </a:ext>
            </a:extLst>
          </p:cNvPr>
          <p:cNvGrpSpPr/>
          <p:nvPr/>
        </p:nvGrpSpPr>
        <p:grpSpPr>
          <a:xfrm>
            <a:off x="970314" y="3536788"/>
            <a:ext cx="7624056" cy="1679692"/>
            <a:chOff x="1670593" y="1326210"/>
            <a:chExt cx="6983381" cy="1383421"/>
          </a:xfrm>
        </p:grpSpPr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A68CA7D4-1FE3-8E3B-E222-0CC281EF3023}"/>
                </a:ext>
              </a:extLst>
            </p:cNvPr>
            <p:cNvSpPr/>
            <p:nvPr/>
          </p:nvSpPr>
          <p:spPr>
            <a:xfrm>
              <a:off x="1670593" y="1647276"/>
              <a:ext cx="6983381" cy="1062355"/>
            </a:xfrm>
            <a:custGeom>
              <a:avLst/>
              <a:gdLst/>
              <a:ahLst/>
              <a:cxnLst/>
              <a:rect l="l" t="t" r="r" b="b"/>
              <a:pathLst>
                <a:path w="6825615" h="1062355">
                  <a:moveTo>
                    <a:pt x="0" y="0"/>
                  </a:moveTo>
                  <a:lnTo>
                    <a:pt x="0" y="1062112"/>
                  </a:lnTo>
                  <a:lnTo>
                    <a:pt x="6825170" y="1062112"/>
                  </a:lnTo>
                  <a:lnTo>
                    <a:pt x="6825170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13BD564C-65AE-4644-E576-829B30E80F74}"/>
                </a:ext>
              </a:extLst>
            </p:cNvPr>
            <p:cNvSpPr/>
            <p:nvPr/>
          </p:nvSpPr>
          <p:spPr>
            <a:xfrm>
              <a:off x="1797748" y="1326210"/>
              <a:ext cx="3418840" cy="642620"/>
            </a:xfrm>
            <a:custGeom>
              <a:avLst/>
              <a:gdLst/>
              <a:ahLst/>
              <a:cxnLst/>
              <a:rect l="l" t="t" r="r" b="b"/>
              <a:pathLst>
                <a:path w="3418840" h="642619">
                  <a:moveTo>
                    <a:pt x="3418828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3418828" y="642132"/>
                  </a:lnTo>
                  <a:lnTo>
                    <a:pt x="341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705485">
                <a:spcBef>
                  <a:spcPts val="140"/>
                </a:spcBef>
                <a:tabLst>
                  <a:tab pos="2251075" algn="l"/>
                </a:tabLst>
                <a:defRPr/>
              </a:pPr>
              <a:r>
                <a:rPr lang="en-GB" sz="2400" b="1" spc="-30" dirty="0">
                  <a:solidFill>
                    <a:srgbClr val="FF0000"/>
                  </a:solidFill>
                  <a:latin typeface="Arial"/>
                  <a:cs typeface="Arial"/>
                </a:rPr>
                <a:t> Key</a:t>
              </a:r>
              <a:r>
                <a:rPr lang="en-GB" sz="2400" b="1" spc="24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lang="en-GB" sz="2400" b="1" spc="-75" dirty="0">
                  <a:solidFill>
                    <a:srgbClr val="FF0000"/>
                  </a:solidFill>
                  <a:latin typeface="Arial"/>
                  <a:cs typeface="Arial"/>
                </a:rPr>
                <a:t>idea: </a:t>
              </a:r>
              <a:r>
                <a:rPr lang="en-GB" sz="2400" b="1" spc="-90" dirty="0">
                  <a:solidFill>
                    <a:srgbClr val="FF0000"/>
                  </a:solidFill>
                  <a:latin typeface="Arial"/>
                  <a:cs typeface="Arial"/>
                </a:rPr>
                <a:t>balance</a:t>
              </a:r>
              <a:endParaRPr lang="en-GB" sz="2400" dirty="0">
                <a:solidFill>
                  <a:prstClr val="black"/>
                </a:solidFill>
                <a:latin typeface="Arial"/>
                <a:cs typeface="Arial"/>
              </a:endParaRPr>
            </a:p>
            <a:p>
              <a:endParaRPr dirty="0"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34C63BE9-BECB-D1D2-C460-F53B12E81C02}"/>
                </a:ext>
              </a:extLst>
            </p:cNvPr>
            <p:cNvSpPr/>
            <p:nvPr/>
          </p:nvSpPr>
          <p:spPr>
            <a:xfrm>
              <a:off x="1797748" y="1326210"/>
              <a:ext cx="642132" cy="6421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EA45D3F-EEF3-C54B-4C5A-2994786E0597}"/>
              </a:ext>
            </a:extLst>
          </p:cNvPr>
          <p:cNvSpPr txBox="1"/>
          <p:nvPr/>
        </p:nvSpPr>
        <p:spPr>
          <a:xfrm>
            <a:off x="977434" y="4280852"/>
            <a:ext cx="645540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defRPr/>
            </a:pPr>
            <a:r>
              <a:rPr lang="en-GB" sz="2500" spc="-155" dirty="0">
                <a:solidFill>
                  <a:prstClr val="black"/>
                </a:solidFill>
                <a:latin typeface="Arial"/>
                <a:cs typeface="Arial"/>
              </a:rPr>
              <a:t>Need </a:t>
            </a:r>
            <a:r>
              <a:rPr lang="en-GB" sz="2500" spc="50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lang="en-GB" sz="2500" spc="-125" dirty="0">
                <a:solidFill>
                  <a:prstClr val="black"/>
                </a:solidFill>
                <a:latin typeface="Arial"/>
                <a:cs typeface="Arial"/>
              </a:rPr>
              <a:t>balance </a:t>
            </a:r>
            <a:r>
              <a:rPr lang="en-GB" sz="2500" b="1" spc="-70" dirty="0">
                <a:solidFill>
                  <a:srgbClr val="FF0000"/>
                </a:solidFill>
                <a:latin typeface="Arial"/>
                <a:cs typeface="Arial"/>
              </a:rPr>
              <a:t>exploration </a:t>
            </a:r>
            <a:r>
              <a:rPr lang="en-GB" sz="2500" spc="-114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r>
              <a:rPr lang="en-GB" sz="25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GB" sz="2500" b="1" spc="-40" dirty="0">
                <a:solidFill>
                  <a:srgbClr val="008000"/>
                </a:solidFill>
                <a:latin typeface="Arial"/>
                <a:cs typeface="Arial"/>
              </a:rPr>
              <a:t>exploitation</a:t>
            </a:r>
            <a:r>
              <a:rPr lang="en-GB" sz="2500" spc="-40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lang="en-GB" sz="25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lang="en-SE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6F96D683-D283-D080-19EC-8DC4FAD985A1}"/>
              </a:ext>
            </a:extLst>
          </p:cNvPr>
          <p:cNvSpPr txBox="1"/>
          <p:nvPr/>
        </p:nvSpPr>
        <p:spPr>
          <a:xfrm>
            <a:off x="8809476" y="4401398"/>
            <a:ext cx="3117481" cy="63350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  <a:tabLst>
                <a:tab pos="2745105" algn="l"/>
              </a:tabLst>
            </a:pPr>
            <a:r>
              <a:rPr sz="2000" spc="-135" dirty="0">
                <a:solidFill>
                  <a:srgbClr val="0000A0"/>
                </a:solidFill>
                <a:latin typeface="Arial"/>
                <a:cs typeface="Arial"/>
              </a:rPr>
              <a:t>Examples</a:t>
            </a:r>
            <a:r>
              <a:rPr sz="2000" spc="17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A0"/>
                </a:solidFill>
                <a:latin typeface="Arial"/>
                <a:cs typeface="Arial"/>
              </a:rPr>
              <a:t>from</a:t>
            </a:r>
            <a:r>
              <a:rPr sz="2000" spc="17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sz="2000" spc="-20" dirty="0">
                <a:solidFill>
                  <a:srgbClr val="0000A0"/>
                </a:solidFill>
                <a:latin typeface="Arial"/>
                <a:cs typeface="Arial"/>
              </a:rPr>
              <a:t>life</a:t>
            </a:r>
            <a:r>
              <a:rPr sz="2000" spc="-2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lang="en-US" sz="20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70" dirty="0">
                <a:solidFill>
                  <a:prstClr val="black"/>
                </a:solidFill>
                <a:latin typeface="Arial"/>
                <a:cs typeface="Arial"/>
              </a:rPr>
              <a:t>restaurants, routes,</a:t>
            </a:r>
            <a:r>
              <a:rPr sz="2000" spc="3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150" dirty="0">
                <a:solidFill>
                  <a:prstClr val="black"/>
                </a:solidFill>
                <a:latin typeface="Arial"/>
                <a:cs typeface="Arial"/>
              </a:rPr>
              <a:t>research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D8E1E362-09EF-8E0C-B9BB-0B4DC4425B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626" y="5389144"/>
            <a:ext cx="7379827" cy="146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1078898" y="1229224"/>
            <a:ext cx="10034201" cy="1453624"/>
          </a:xfrm>
        </p:spPr>
        <p:txBody>
          <a:bodyPr/>
          <a:lstStyle/>
          <a:p>
            <a:pPr marL="12700" indent="0">
              <a:spcBef>
                <a:spcPts val="140"/>
              </a:spcBef>
              <a:buNone/>
            </a:pPr>
            <a:r>
              <a:rPr lang="en-GB" sz="2800" dirty="0">
                <a:solidFill>
                  <a:srgbClr val="0000A1"/>
                </a:solidFill>
                <a:effectLst/>
                <a:cs typeface="Calibri" panose="020F0502020204030204" pitchFamily="34" charset="0"/>
              </a:rPr>
              <a:t>Stochastic gradient update</a:t>
            </a:r>
            <a:r>
              <a:rPr lang="en-GB" sz="2800" spc="-100" dirty="0">
                <a:solidFill>
                  <a:prstClr val="black"/>
                </a:solidFill>
                <a:cs typeface="Calibri" panose="020F0502020204030204" pitchFamily="34" charset="0"/>
              </a:rPr>
              <a:t>:</a:t>
            </a:r>
            <a:endParaRPr lang="en-GB" sz="2800" kern="12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7053989-64C4-B9FB-C7A6-377AD395A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07" y="1682766"/>
            <a:ext cx="6589763" cy="982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3BECD-95EB-44E3-C2A2-B18BA5555258}"/>
              </a:ext>
            </a:extLst>
          </p:cNvPr>
          <p:cNvSpPr txBox="1"/>
          <p:nvPr/>
        </p:nvSpPr>
        <p:spPr>
          <a:xfrm>
            <a:off x="1901849" y="2729522"/>
            <a:ext cx="8129078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spcBef>
                <a:spcPts val="140"/>
              </a:spcBef>
              <a:tabLst>
                <a:tab pos="3149600" algn="l"/>
              </a:tabLst>
              <a:defRPr/>
            </a:pPr>
            <a:r>
              <a:rPr lang="en-GB" sz="2400" spc="-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</a:t>
            </a:r>
            <a:r>
              <a:rPr lang="en-GB" sz="2400" spc="-114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GB" sz="2400" spc="3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spc="-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rote</a:t>
            </a:r>
            <a:r>
              <a:rPr lang="en-GB" sz="2400" b="1" spc="2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b="1" spc="-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GB" sz="2400" spc="-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400" spc="-1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 </a:t>
            </a:r>
            <a:r>
              <a:rPr lang="en-GB" sz="2400" i="1" spc="-15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400" spc="-22" baseline="-12698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</a:t>
            </a:r>
            <a:r>
              <a:rPr lang="en-GB" sz="2400" spc="-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2400" i="1" spc="-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s, </a:t>
            </a:r>
            <a:r>
              <a:rPr lang="en-GB" sz="2400" i="1" spc="8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2400" spc="8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sz="2400" spc="-18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GB" sz="2400" spc="-1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sz="2400" spc="-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en-GB" sz="2400" spc="-204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1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  <a:p>
            <a:pPr marL="50800">
              <a:spcBef>
                <a:spcPts val="2790"/>
              </a:spcBef>
              <a:tabLst>
                <a:tab pos="1403985" algn="l"/>
              </a:tabLst>
              <a:defRPr/>
            </a:pPr>
            <a:r>
              <a:rPr lang="en-GB" sz="2400" spc="-65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</a:t>
            </a:r>
            <a:r>
              <a:rPr lang="en-GB" sz="2400" spc="-6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</a:t>
            </a:r>
            <a:r>
              <a:rPr lang="en-GB" sz="2400" spc="-5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doesn’t </a:t>
            </a:r>
            <a:r>
              <a:rPr lang="en-GB" sz="2400" spc="-1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 </a:t>
            </a:r>
            <a:r>
              <a:rPr lang="en-GB" sz="24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sz="2400" spc="-1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lang="en-GB" sz="2400" spc="1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spc="-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states/actions</a:t>
            </a:r>
            <a:endParaRPr lang="en-GB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1C1968-0E16-05C8-A987-E85510581D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sym typeface="Symbol" pitchFamily="18" charset="2"/>
              </a:rPr>
              <a:t>Q-Learning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8FCAA-FAAA-7A73-C437-60D1D5952DD2}"/>
              </a:ext>
            </a:extLst>
          </p:cNvPr>
          <p:cNvSpPr txBox="1"/>
          <p:nvPr/>
        </p:nvSpPr>
        <p:spPr>
          <a:xfrm>
            <a:off x="1901849" y="3991643"/>
            <a:ext cx="7704487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spcBef>
                <a:spcPts val="2790"/>
              </a:spcBef>
              <a:tabLst>
                <a:tab pos="1403985" algn="l"/>
              </a:tabLst>
              <a:defRPr/>
            </a:pPr>
            <a:r>
              <a:rPr kumimoji="0" lang="en-GB" sz="2400" b="0" i="0" u="none" strike="noStrike" kern="1200" cap="none" spc="-65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Solution</a:t>
            </a:r>
            <a:r>
              <a:rPr kumimoji="0" lang="en-GB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	</a:t>
            </a:r>
            <a:r>
              <a:rPr lang="en-GB" sz="2400" dirty="0">
                <a:effectLst/>
              </a:rPr>
              <a:t>Function approximation</a:t>
            </a: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279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03985" algn="l"/>
              </a:tabLst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Picture 12" descr="A close-up of a math problem&#10;&#10;Description automatically generated">
            <a:extLst>
              <a:ext uri="{FF2B5EF4-FFF2-40B4-BE49-F238E27FC236}">
                <a16:creationId xmlns:a16="http://schemas.microsoft.com/office/drawing/2014/main" id="{ABE279AB-006C-B600-D844-D08FEFC99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87" y="4413075"/>
            <a:ext cx="4480277" cy="1114421"/>
          </a:xfrm>
          <a:prstGeom prst="rect">
            <a:avLst/>
          </a:prstGeom>
        </p:spPr>
      </p:pic>
      <p:pic>
        <p:nvPicPr>
          <p:cNvPr id="17" name="Picture 16" descr="A white background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25B1963E-EC86-F60F-C3AB-94DB71BC2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378" y="5603144"/>
            <a:ext cx="6075293" cy="12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2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0EB53F73-3718-94B8-2D50-A45E6A5DD184}"/>
              </a:ext>
            </a:extLst>
          </p:cNvPr>
          <p:cNvSpPr/>
          <p:nvPr/>
        </p:nvSpPr>
        <p:spPr>
          <a:xfrm>
            <a:off x="4471595" y="1441755"/>
            <a:ext cx="3248809" cy="252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FA5B7E6-2164-976D-70EF-D089A597324A}"/>
              </a:ext>
            </a:extLst>
          </p:cNvPr>
          <p:cNvSpPr txBox="1"/>
          <p:nvPr/>
        </p:nvSpPr>
        <p:spPr>
          <a:xfrm>
            <a:off x="1762590" y="4439890"/>
            <a:ext cx="9346134" cy="13106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spcBef>
                <a:spcPts val="140"/>
              </a:spcBef>
              <a:tabLst>
                <a:tab pos="2190750" algn="l"/>
              </a:tabLst>
            </a:pPr>
            <a:r>
              <a:rPr sz="2800" spc="-95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Epsilon-greedy</a:t>
            </a:r>
            <a:r>
              <a:rPr sz="2800" spc="-9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</a:t>
            </a:r>
            <a:r>
              <a:rPr sz="2800" spc="-1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 </a:t>
            </a:r>
            <a:r>
              <a:rPr sz="28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2800" spc="-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exploration/exploitation</a:t>
            </a:r>
            <a:r>
              <a:rPr sz="2800" spc="1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tradeoff</a:t>
            </a:r>
            <a:endParaRPr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35"/>
              </a:spcBef>
            </a:pPr>
            <a:endParaRPr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tabLst>
                <a:tab pos="3425190" algn="l"/>
              </a:tabLst>
            </a:pPr>
            <a:r>
              <a:rPr sz="2800" spc="-50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sz="2800" spc="170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5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approximation</a:t>
            </a:r>
            <a:r>
              <a:rPr sz="2800" spc="-5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</a:t>
            </a:r>
            <a:r>
              <a:rPr sz="2800" spc="-1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sz="2800" spc="-1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generalize </a:t>
            </a:r>
            <a:r>
              <a:rPr sz="28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sz="2800" spc="-1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unseen</a:t>
            </a:r>
            <a:r>
              <a:rPr sz="2800" spc="-36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9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endParaRPr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2E4852-9D42-5957-230C-94346981D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omic Sans MS" panose="030F0902030302020204" pitchFamily="66" charset="0"/>
                <a:sym typeface="Symbol" pitchFamily="18" charset="2"/>
              </a:rPr>
              <a:t>Covering the unknown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7738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91E7F4BC-ECE8-EF3D-78EC-2E6EB6A1DDB0}"/>
              </a:ext>
            </a:extLst>
          </p:cNvPr>
          <p:cNvSpPr txBox="1"/>
          <p:nvPr/>
        </p:nvSpPr>
        <p:spPr>
          <a:xfrm>
            <a:off x="1677867" y="1845929"/>
            <a:ext cx="9566782" cy="390876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>
              <a:lnSpc>
                <a:spcPct val="100000"/>
              </a:lnSpc>
              <a:spcBef>
                <a:spcPts val="140"/>
              </a:spcBef>
              <a:buFont typeface="DejaVu Sans"/>
              <a:buChar char="•"/>
              <a:tabLst>
                <a:tab pos="334645" algn="l"/>
                <a:tab pos="335280" algn="l"/>
                <a:tab pos="2446655" algn="l"/>
              </a:tabLst>
            </a:pPr>
            <a:r>
              <a:rPr lang="en-GB" sz="2800" spc="-70" dirty="0">
                <a:latin typeface="Arial"/>
                <a:cs typeface="Arial"/>
              </a:rPr>
              <a:t>Online</a:t>
            </a:r>
            <a:r>
              <a:rPr lang="en-GB" sz="2800" spc="165" dirty="0">
                <a:latin typeface="Arial"/>
                <a:cs typeface="Arial"/>
              </a:rPr>
              <a:t> </a:t>
            </a:r>
            <a:r>
              <a:rPr lang="en-GB" sz="2800" spc="-30" dirty="0">
                <a:latin typeface="Arial"/>
                <a:cs typeface="Arial"/>
              </a:rPr>
              <a:t>setting:	</a:t>
            </a:r>
            <a:r>
              <a:rPr lang="en-GB" sz="2800" spc="-105" dirty="0">
                <a:latin typeface="Arial"/>
                <a:cs typeface="Arial"/>
              </a:rPr>
              <a:t>learn </a:t>
            </a:r>
            <a:r>
              <a:rPr lang="en-GB" sz="2800" spc="-114" dirty="0">
                <a:latin typeface="Arial"/>
                <a:cs typeface="Arial"/>
              </a:rPr>
              <a:t>and </a:t>
            </a:r>
            <a:r>
              <a:rPr lang="en-GB" sz="2800" spc="-75" dirty="0">
                <a:latin typeface="Arial"/>
                <a:cs typeface="Arial"/>
              </a:rPr>
              <a:t>take actions </a:t>
            </a:r>
            <a:r>
              <a:rPr lang="en-GB" sz="2800" spc="-20" dirty="0">
                <a:latin typeface="Arial"/>
                <a:cs typeface="Arial"/>
              </a:rPr>
              <a:t>in </a:t>
            </a:r>
            <a:r>
              <a:rPr lang="en-GB" sz="2800" spc="-45" dirty="0">
                <a:latin typeface="Arial"/>
                <a:cs typeface="Arial"/>
              </a:rPr>
              <a:t>the </a:t>
            </a:r>
            <a:r>
              <a:rPr lang="en-GB" sz="2800" spc="-90" dirty="0">
                <a:latin typeface="Arial"/>
                <a:cs typeface="Arial"/>
              </a:rPr>
              <a:t>real</a:t>
            </a:r>
            <a:r>
              <a:rPr lang="en-GB" sz="2800" spc="325" dirty="0">
                <a:latin typeface="Arial"/>
                <a:cs typeface="Arial"/>
              </a:rPr>
              <a:t> </a:t>
            </a:r>
            <a:r>
              <a:rPr lang="en-GB" sz="2800" spc="-40" dirty="0">
                <a:latin typeface="Arial"/>
                <a:cs typeface="Arial"/>
              </a:rPr>
              <a:t>world!</a:t>
            </a:r>
            <a:endParaRPr lang="en-GB" sz="2800" dirty="0">
              <a:latin typeface="Arial"/>
              <a:cs typeface="Arial"/>
            </a:endParaRPr>
          </a:p>
          <a:p>
            <a:pPr marL="334645" indent="-322580">
              <a:spcBef>
                <a:spcPts val="140"/>
              </a:spcBef>
              <a:buFont typeface="DejaVu Sans"/>
              <a:buChar char="•"/>
              <a:tabLst>
                <a:tab pos="334645" algn="l"/>
                <a:tab pos="335280" algn="l"/>
                <a:tab pos="2446655" algn="l"/>
              </a:tabLst>
            </a:pPr>
            <a:endParaRPr lang="en-US" sz="2800" spc="-7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4645" indent="-322580">
              <a:lnSpc>
                <a:spcPct val="100000"/>
              </a:lnSpc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lang="en-GB" sz="2800" spc="-15" dirty="0">
                <a:latin typeface="Arial"/>
                <a:cs typeface="Arial"/>
              </a:rPr>
              <a:t>Exploration/exploitation</a:t>
            </a:r>
            <a:r>
              <a:rPr lang="en-GB" sz="2800" spc="150" dirty="0">
                <a:latin typeface="Arial"/>
                <a:cs typeface="Arial"/>
              </a:rPr>
              <a:t> </a:t>
            </a:r>
            <a:r>
              <a:rPr lang="en-GB" sz="2800" spc="-40" dirty="0" err="1">
                <a:latin typeface="Arial"/>
                <a:cs typeface="Arial"/>
              </a:rPr>
              <a:t>tradeoff</a:t>
            </a:r>
            <a:endParaRPr lang="en-GB" sz="28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4645" indent="-322580">
              <a:buFont typeface="DejaVu Sans"/>
              <a:buChar char="•"/>
              <a:tabLst>
                <a:tab pos="334645" algn="l"/>
                <a:tab pos="335280" algn="l"/>
                <a:tab pos="2245360" algn="l"/>
              </a:tabLst>
            </a:pPr>
            <a:r>
              <a:rPr lang="en-US" sz="28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z="28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stimate </a:t>
            </a:r>
            <a:r>
              <a:rPr sz="28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transitions, </a:t>
            </a:r>
            <a:r>
              <a:rPr sz="2800" spc="-1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rewards, </a:t>
            </a:r>
            <a:r>
              <a:rPr sz="2800" spc="-114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Q-values </a:t>
            </a:r>
            <a:r>
              <a:rPr sz="2800" spc="-2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sz="2800" spc="-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800" spc="-5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endParaRPr lang="en-US" sz="2800" spc="-55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>
              <a:tabLst>
                <a:tab pos="334645" algn="l"/>
                <a:tab pos="335280" algn="l"/>
                <a:tab pos="2245360" algn="l"/>
              </a:tabLst>
            </a:pPr>
            <a:endParaRPr lang="en-US" sz="2800" spc="-55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4645" indent="-322580">
              <a:buFont typeface="DejaVu Sans"/>
              <a:buChar char="•"/>
              <a:tabLst>
                <a:tab pos="334645" algn="l"/>
                <a:tab pos="335280" algn="l"/>
                <a:tab pos="2245360" algn="l"/>
              </a:tabLst>
            </a:pPr>
            <a:r>
              <a:rPr lang="en-GB" sz="2800" spc="-85" dirty="0">
                <a:latin typeface="Arial"/>
                <a:cs typeface="Arial"/>
              </a:rPr>
              <a:t>U</a:t>
            </a:r>
            <a:r>
              <a:rPr lang="en-GB" sz="2800" spc="-15" dirty="0">
                <a:latin typeface="Arial"/>
                <a:cs typeface="Arial"/>
              </a:rPr>
              <a:t>p</a:t>
            </a:r>
            <a:r>
              <a:rPr lang="en-GB" sz="2800" spc="-75" dirty="0">
                <a:latin typeface="Arial"/>
                <a:cs typeface="Arial"/>
              </a:rPr>
              <a:t>date </a:t>
            </a:r>
            <a:r>
              <a:rPr lang="en-GB" sz="2800" spc="30" dirty="0">
                <a:latin typeface="Arial"/>
                <a:cs typeface="Arial"/>
              </a:rPr>
              <a:t>t</a:t>
            </a:r>
            <a:r>
              <a:rPr lang="en-GB" sz="2800" spc="-5" dirty="0">
                <a:latin typeface="Arial"/>
                <a:cs typeface="Arial"/>
              </a:rPr>
              <a:t>o</a:t>
            </a:r>
            <a:r>
              <a:rPr lang="en-GB" sz="2800" spc="-150" dirty="0">
                <a:latin typeface="Arial"/>
                <a:cs typeface="Arial"/>
              </a:rPr>
              <a:t>w</a:t>
            </a:r>
            <a:r>
              <a:rPr lang="en-GB" sz="2800" spc="-245" dirty="0">
                <a:latin typeface="Arial"/>
                <a:cs typeface="Arial"/>
              </a:rPr>
              <a:t>a</a:t>
            </a:r>
            <a:r>
              <a:rPr lang="en-GB" sz="2800" spc="-110" dirty="0">
                <a:latin typeface="Arial"/>
                <a:cs typeface="Arial"/>
              </a:rPr>
              <a:t>rds</a:t>
            </a:r>
            <a:r>
              <a:rPr lang="en-GB" sz="2800" dirty="0">
                <a:latin typeface="Arial"/>
                <a:cs typeface="Arial"/>
              </a:rPr>
              <a:t>	</a:t>
            </a:r>
            <a:r>
              <a:rPr lang="en-GB" sz="2800" spc="15" dirty="0">
                <a:latin typeface="Arial"/>
                <a:cs typeface="Arial"/>
              </a:rPr>
              <a:t>t</a:t>
            </a:r>
            <a:r>
              <a:rPr lang="en-GB" sz="2800" spc="-45" dirty="0">
                <a:latin typeface="Arial"/>
                <a:cs typeface="Arial"/>
              </a:rPr>
              <a:t>a</a:t>
            </a:r>
            <a:r>
              <a:rPr lang="en-GB" sz="2800" spc="-35" dirty="0">
                <a:latin typeface="Arial"/>
                <a:cs typeface="Arial"/>
              </a:rPr>
              <a:t>rget</a:t>
            </a:r>
            <a:r>
              <a:rPr lang="en-GB" sz="2800" dirty="0">
                <a:latin typeface="Arial"/>
                <a:cs typeface="Arial"/>
              </a:rPr>
              <a:t>	 </a:t>
            </a:r>
            <a:r>
              <a:rPr lang="en-GB" sz="2800" spc="45" dirty="0">
                <a:latin typeface="Arial"/>
                <a:cs typeface="Arial"/>
              </a:rPr>
              <a:t>that </a:t>
            </a:r>
            <a:r>
              <a:rPr lang="en-GB" sz="2800" spc="-145" dirty="0">
                <a:latin typeface="Arial"/>
                <a:cs typeface="Arial"/>
              </a:rPr>
              <a:t>de</a:t>
            </a:r>
            <a:r>
              <a:rPr lang="en-GB" sz="2800" spc="-75" dirty="0">
                <a:latin typeface="Arial"/>
                <a:cs typeface="Arial"/>
              </a:rPr>
              <a:t>p</a:t>
            </a:r>
            <a:r>
              <a:rPr lang="en-GB" sz="2800" spc="-180" dirty="0">
                <a:latin typeface="Arial"/>
                <a:cs typeface="Arial"/>
              </a:rPr>
              <a:t>ends </a:t>
            </a:r>
            <a:r>
              <a:rPr lang="en-GB" sz="2800" spc="-105" dirty="0">
                <a:latin typeface="Arial"/>
                <a:cs typeface="Arial"/>
              </a:rPr>
              <a:t>on </a:t>
            </a:r>
            <a:r>
              <a:rPr lang="en-GB" sz="2800" spc="-65" dirty="0">
                <a:latin typeface="Arial"/>
                <a:cs typeface="Arial"/>
              </a:rPr>
              <a:t>estimate </a:t>
            </a:r>
            <a:r>
              <a:rPr lang="en-GB" sz="2800" spc="-40" dirty="0">
                <a:latin typeface="Arial"/>
                <a:cs typeface="Arial"/>
              </a:rPr>
              <a:t>rather </a:t>
            </a:r>
            <a:r>
              <a:rPr lang="en-GB" sz="2800" spc="-30" dirty="0">
                <a:latin typeface="Arial"/>
                <a:cs typeface="Arial"/>
              </a:rPr>
              <a:t>than </a:t>
            </a:r>
            <a:r>
              <a:rPr lang="en-GB" sz="2800" spc="-5" dirty="0">
                <a:latin typeface="Arial"/>
                <a:cs typeface="Arial"/>
              </a:rPr>
              <a:t>just </a:t>
            </a:r>
            <a:r>
              <a:rPr lang="en-GB" sz="2800" spc="-95" dirty="0">
                <a:latin typeface="Arial"/>
                <a:cs typeface="Arial"/>
              </a:rPr>
              <a:t>raw</a:t>
            </a:r>
            <a:r>
              <a:rPr lang="en-GB" sz="2800" spc="75" dirty="0">
                <a:latin typeface="Arial"/>
                <a:cs typeface="Arial"/>
              </a:rPr>
              <a:t> </a:t>
            </a:r>
            <a:r>
              <a:rPr lang="en-GB" sz="2800" spc="-55" dirty="0">
                <a:latin typeface="Arial"/>
                <a:cs typeface="Arial"/>
              </a:rPr>
              <a:t>data</a:t>
            </a:r>
            <a:endParaRPr lang="en-US" sz="2800" spc="-55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4645" indent="-322580">
              <a:buFont typeface="DejaVu Sans"/>
              <a:buChar char="•"/>
              <a:tabLst>
                <a:tab pos="334645" algn="l"/>
                <a:tab pos="335280" algn="l"/>
                <a:tab pos="2245360" algn="l"/>
              </a:tabLst>
            </a:pPr>
            <a:endParaRPr lang="en-US" sz="2800" spc="-55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0801468-2417-2C80-FAF7-B19F527A0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195" dirty="0">
                <a:latin typeface="Comic Sans MS" panose="030F0902030302020204" pitchFamily="66" charset="0"/>
              </a:rPr>
              <a:t>Summary </a:t>
            </a:r>
            <a:r>
              <a:rPr lang="en-GB" sz="4800" spc="-325" dirty="0">
                <a:latin typeface="Comic Sans MS" panose="030F0902030302020204" pitchFamily="66" charset="0"/>
              </a:rPr>
              <a:t>so </a:t>
            </a:r>
            <a:r>
              <a:rPr lang="en-GB" sz="4800" spc="-320" dirty="0">
                <a:latin typeface="Comic Sans MS" panose="030F0902030302020204" pitchFamily="66" charset="0"/>
              </a:rPr>
              <a:t> </a:t>
            </a:r>
            <a:r>
              <a:rPr lang="en-GB" sz="4800" spc="-85" dirty="0">
                <a:latin typeface="Comic Sans MS" panose="030F0902030302020204" pitchFamily="66" charset="0"/>
              </a:rPr>
              <a:t>far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8616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F04657A2-5E06-3D27-0D16-70C4E9646E20}"/>
              </a:ext>
            </a:extLst>
          </p:cNvPr>
          <p:cNvSpPr/>
          <p:nvPr/>
        </p:nvSpPr>
        <p:spPr>
          <a:xfrm>
            <a:off x="1753780" y="1192596"/>
            <a:ext cx="1149159" cy="114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/>
            <a:endParaRPr sz="16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6BB6DD0-020B-1E62-AEA6-0775F9AD194B}"/>
              </a:ext>
            </a:extLst>
          </p:cNvPr>
          <p:cNvSpPr txBox="1"/>
          <p:nvPr/>
        </p:nvSpPr>
        <p:spPr>
          <a:xfrm>
            <a:off x="3120206" y="1392488"/>
            <a:ext cx="6868278" cy="693514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4568" defTabSz="822320">
              <a:lnSpc>
                <a:spcPct val="101600"/>
              </a:lnSpc>
              <a:spcBef>
                <a:spcPts val="81"/>
              </a:spcBef>
            </a:pPr>
            <a:r>
              <a:rPr sz="2248" spc="-67" dirty="0">
                <a:solidFill>
                  <a:prstClr val="black"/>
                </a:solidFill>
                <a:latin typeface="Arial"/>
                <a:cs typeface="Arial"/>
              </a:rPr>
              <a:t>Autonomous helicopters: </a:t>
            </a:r>
            <a:r>
              <a:rPr sz="2248" spc="-22" dirty="0">
                <a:solidFill>
                  <a:prstClr val="black"/>
                </a:solidFill>
                <a:latin typeface="Arial"/>
                <a:cs typeface="Arial"/>
              </a:rPr>
              <a:t>control </a:t>
            </a:r>
            <a:r>
              <a:rPr sz="2248" spc="-54" dirty="0">
                <a:solidFill>
                  <a:prstClr val="black"/>
                </a:solidFill>
                <a:latin typeface="Arial"/>
                <a:cs typeface="Arial"/>
              </a:rPr>
              <a:t>helicopter </a:t>
            </a:r>
            <a:r>
              <a:rPr sz="2248" spc="4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8" spc="-94" dirty="0">
                <a:solidFill>
                  <a:prstClr val="black"/>
                </a:solidFill>
                <a:latin typeface="Arial"/>
                <a:cs typeface="Arial"/>
              </a:rPr>
              <a:t>do </a:t>
            </a:r>
            <a:r>
              <a:rPr sz="2248" spc="-99" dirty="0">
                <a:solidFill>
                  <a:prstClr val="black"/>
                </a:solidFill>
                <a:latin typeface="Arial"/>
                <a:cs typeface="Arial"/>
              </a:rPr>
              <a:t>maneu-  </a:t>
            </a:r>
            <a:r>
              <a:rPr sz="2248" spc="-135" dirty="0">
                <a:solidFill>
                  <a:prstClr val="black"/>
                </a:solidFill>
                <a:latin typeface="Arial"/>
                <a:cs typeface="Arial"/>
              </a:rPr>
              <a:t>vers </a:t>
            </a:r>
            <a:r>
              <a:rPr sz="2248" spc="-18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2248" spc="-40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z="2248" spc="6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8" spc="-27" dirty="0">
                <a:solidFill>
                  <a:prstClr val="black"/>
                </a:solidFill>
                <a:latin typeface="Arial"/>
                <a:cs typeface="Arial"/>
              </a:rPr>
              <a:t>air</a:t>
            </a:r>
            <a:endParaRPr sz="224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E6248E-52A3-0FB5-8628-828FEFC3B351}"/>
              </a:ext>
            </a:extLst>
          </p:cNvPr>
          <p:cNvSpPr/>
          <p:nvPr/>
        </p:nvSpPr>
        <p:spPr>
          <a:xfrm>
            <a:off x="1753780" y="2456099"/>
            <a:ext cx="1149159" cy="1149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/>
            <a:endParaRPr sz="16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0372162-9AFF-066B-F0EA-A3AD536174F6}"/>
              </a:ext>
            </a:extLst>
          </p:cNvPr>
          <p:cNvSpPr txBox="1"/>
          <p:nvPr/>
        </p:nvSpPr>
        <p:spPr>
          <a:xfrm>
            <a:off x="3120207" y="2627806"/>
            <a:ext cx="4959345" cy="693514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4568" defTabSz="822320">
              <a:lnSpc>
                <a:spcPct val="101600"/>
              </a:lnSpc>
              <a:spcBef>
                <a:spcPts val="81"/>
              </a:spcBef>
              <a:tabLst>
                <a:tab pos="2022108" algn="l"/>
                <a:tab pos="3790095" algn="l"/>
                <a:tab pos="4561020" algn="l"/>
              </a:tabLst>
            </a:pPr>
            <a:r>
              <a:rPr sz="2248" spc="-76" dirty="0">
                <a:solidFill>
                  <a:prstClr val="black"/>
                </a:solidFill>
                <a:latin typeface="Arial"/>
                <a:cs typeface="Arial"/>
              </a:rPr>
              <a:t>Backgammon:	</a:t>
            </a:r>
            <a:r>
              <a:rPr sz="2248" spc="-54" dirty="0">
                <a:solidFill>
                  <a:prstClr val="black"/>
                </a:solidFill>
                <a:latin typeface="Arial"/>
                <a:cs typeface="Arial"/>
              </a:rPr>
              <a:t>TD-Gammon	pl</a:t>
            </a:r>
            <a:r>
              <a:rPr sz="2248" spc="-139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sz="2248" spc="-162" dirty="0">
                <a:solidFill>
                  <a:prstClr val="black"/>
                </a:solidFill>
                <a:latin typeface="Arial"/>
                <a:cs typeface="Arial"/>
              </a:rPr>
              <a:t>ys</a:t>
            </a:r>
            <a:r>
              <a:rPr sz="2248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sz="2248" spc="-58" dirty="0">
                <a:solidFill>
                  <a:prstClr val="black"/>
                </a:solidFill>
                <a:latin typeface="Arial"/>
                <a:cs typeface="Arial"/>
              </a:rPr>
              <a:t>1-2  </a:t>
            </a:r>
            <a:r>
              <a:rPr sz="2248" spc="-72" dirty="0">
                <a:solidFill>
                  <a:prstClr val="black"/>
                </a:solidFill>
                <a:latin typeface="Arial"/>
                <a:cs typeface="Arial"/>
              </a:rPr>
              <a:t>against </a:t>
            </a:r>
            <a:r>
              <a:rPr sz="2248" spc="-18" dirty="0">
                <a:solidFill>
                  <a:prstClr val="black"/>
                </a:solidFill>
                <a:latin typeface="Arial"/>
                <a:cs typeface="Arial"/>
              </a:rPr>
              <a:t>itself, </a:t>
            </a:r>
            <a:r>
              <a:rPr sz="2248" spc="-81" dirty="0">
                <a:solidFill>
                  <a:prstClr val="black"/>
                </a:solidFill>
                <a:latin typeface="Arial"/>
                <a:cs typeface="Arial"/>
              </a:rPr>
              <a:t>human-level</a:t>
            </a:r>
            <a:r>
              <a:rPr sz="2248" spc="-85" dirty="0">
                <a:solidFill>
                  <a:prstClr val="black"/>
                </a:solidFill>
                <a:latin typeface="Arial"/>
                <a:cs typeface="Arial"/>
              </a:rPr>
              <a:t> performance</a:t>
            </a:r>
            <a:endParaRPr sz="224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318B70-8F00-E17D-1110-D3D8F4A5E533}"/>
              </a:ext>
            </a:extLst>
          </p:cNvPr>
          <p:cNvSpPr txBox="1"/>
          <p:nvPr/>
        </p:nvSpPr>
        <p:spPr>
          <a:xfrm>
            <a:off x="8231645" y="2627806"/>
            <a:ext cx="824559" cy="362074"/>
          </a:xfrm>
          <a:prstGeom prst="rect">
            <a:avLst/>
          </a:prstGeom>
        </p:spPr>
        <p:txBody>
          <a:bodyPr vert="horz" wrap="square" lIns="0" tIns="15989" rIns="0" bIns="0" rtlCol="0">
            <a:spAutoFit/>
          </a:bodyPr>
          <a:lstStyle/>
          <a:p>
            <a:pPr marL="11421" defTabSz="822320">
              <a:spcBef>
                <a:spcPts val="126"/>
              </a:spcBef>
            </a:pPr>
            <a:r>
              <a:rPr sz="2248" spc="-13" dirty="0">
                <a:solidFill>
                  <a:prstClr val="black"/>
                </a:solidFill>
                <a:latin typeface="Arial"/>
                <a:cs typeface="Arial"/>
              </a:rPr>
              <a:t>million</a:t>
            </a:r>
            <a:endParaRPr sz="224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476938-EA4B-7791-D0E6-76F90582C302}"/>
              </a:ext>
            </a:extLst>
          </p:cNvPr>
          <p:cNvSpPr txBox="1"/>
          <p:nvPr/>
        </p:nvSpPr>
        <p:spPr>
          <a:xfrm>
            <a:off x="9209079" y="2627806"/>
            <a:ext cx="777164" cy="362074"/>
          </a:xfrm>
          <a:prstGeom prst="rect">
            <a:avLst/>
          </a:prstGeom>
        </p:spPr>
        <p:txBody>
          <a:bodyPr vert="horz" wrap="square" lIns="0" tIns="15989" rIns="0" bIns="0" rtlCol="0">
            <a:spAutoFit/>
          </a:bodyPr>
          <a:lstStyle/>
          <a:p>
            <a:pPr marL="11421" defTabSz="822320">
              <a:spcBef>
                <a:spcPts val="126"/>
              </a:spcBef>
            </a:pPr>
            <a:r>
              <a:rPr sz="2248" spc="-162" dirty="0">
                <a:solidFill>
                  <a:prstClr val="black"/>
                </a:solidFill>
                <a:latin typeface="Arial"/>
                <a:cs typeface="Arial"/>
              </a:rPr>
              <a:t>games</a:t>
            </a:r>
            <a:endParaRPr sz="2248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B32F17C-7F74-8A48-C11C-4607B2474290}"/>
              </a:ext>
            </a:extLst>
          </p:cNvPr>
          <p:cNvSpPr/>
          <p:nvPr/>
        </p:nvSpPr>
        <p:spPr>
          <a:xfrm>
            <a:off x="1753780" y="3719603"/>
            <a:ext cx="1149159" cy="1149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/>
            <a:endParaRPr sz="16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4D5E5D9-9EF3-F3F6-EF51-78D0BCCDF697}"/>
              </a:ext>
            </a:extLst>
          </p:cNvPr>
          <p:cNvSpPr txBox="1"/>
          <p:nvPr/>
        </p:nvSpPr>
        <p:spPr>
          <a:xfrm>
            <a:off x="3120208" y="3891299"/>
            <a:ext cx="6865423" cy="1975981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5711" defTabSz="822320">
              <a:lnSpc>
                <a:spcPct val="101600"/>
              </a:lnSpc>
              <a:spcBef>
                <a:spcPts val="81"/>
              </a:spcBef>
            </a:pPr>
            <a:r>
              <a:rPr sz="2248" spc="-63" dirty="0">
                <a:solidFill>
                  <a:prstClr val="black"/>
                </a:solidFill>
                <a:latin typeface="Arial"/>
                <a:cs typeface="Arial"/>
              </a:rPr>
              <a:t>Elevator </a:t>
            </a:r>
            <a:r>
              <a:rPr sz="2248" spc="-85" dirty="0">
                <a:solidFill>
                  <a:prstClr val="black"/>
                </a:solidFill>
                <a:latin typeface="Arial"/>
                <a:cs typeface="Arial"/>
              </a:rPr>
              <a:t>scheduling; </a:t>
            </a:r>
            <a:r>
              <a:rPr sz="2248" spc="-162" dirty="0">
                <a:solidFill>
                  <a:prstClr val="black"/>
                </a:solidFill>
                <a:latin typeface="Arial"/>
                <a:cs typeface="Arial"/>
              </a:rPr>
              <a:t>send </a:t>
            </a:r>
            <a:r>
              <a:rPr sz="2248" spc="-58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2248" spc="-99" dirty="0">
                <a:solidFill>
                  <a:prstClr val="black"/>
                </a:solidFill>
                <a:latin typeface="Arial"/>
                <a:cs typeface="Arial"/>
              </a:rPr>
              <a:t>elevators </a:t>
            </a:r>
            <a:r>
              <a:rPr sz="2248" spc="4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8" spc="-58" dirty="0">
                <a:solidFill>
                  <a:prstClr val="black"/>
                </a:solidFill>
                <a:latin typeface="Arial"/>
                <a:cs typeface="Arial"/>
              </a:rPr>
              <a:t>which floors  </a:t>
            </a:r>
            <a:r>
              <a:rPr sz="2248" spc="4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8" spc="-81" dirty="0">
                <a:solidFill>
                  <a:prstClr val="black"/>
                </a:solidFill>
                <a:latin typeface="Arial"/>
                <a:cs typeface="Arial"/>
              </a:rPr>
              <a:t>maximize </a:t>
            </a:r>
            <a:r>
              <a:rPr sz="2248" spc="-18" dirty="0">
                <a:solidFill>
                  <a:prstClr val="black"/>
                </a:solidFill>
                <a:latin typeface="Arial"/>
                <a:cs typeface="Arial"/>
              </a:rPr>
              <a:t>throughput </a:t>
            </a:r>
            <a:r>
              <a:rPr sz="2248" spc="-22" dirty="0">
                <a:solidFill>
                  <a:prstClr val="black"/>
                </a:solidFill>
                <a:latin typeface="Arial"/>
                <a:cs typeface="Arial"/>
              </a:rPr>
              <a:t>of</a:t>
            </a:r>
            <a:r>
              <a:rPr sz="2248"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8" spc="-36" dirty="0">
                <a:solidFill>
                  <a:prstClr val="black"/>
                </a:solidFill>
                <a:latin typeface="Arial"/>
                <a:cs typeface="Arial"/>
              </a:rPr>
              <a:t>building</a:t>
            </a:r>
            <a:endParaRPr sz="2248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822320"/>
            <a:endParaRPr sz="2248" dirty="0">
              <a:solidFill>
                <a:prstClr val="black"/>
              </a:solidFill>
              <a:latin typeface="Arial"/>
              <a:cs typeface="Arial"/>
            </a:endParaRPr>
          </a:p>
          <a:p>
            <a:pPr marL="11421" marR="4568" defTabSz="822320">
              <a:lnSpc>
                <a:spcPct val="101600"/>
              </a:lnSpc>
              <a:spcBef>
                <a:spcPts val="1821"/>
              </a:spcBef>
              <a:tabLst>
                <a:tab pos="3947136" algn="l"/>
              </a:tabLst>
            </a:pPr>
            <a:r>
              <a:rPr sz="2248" spc="-63" dirty="0">
                <a:solidFill>
                  <a:prstClr val="black"/>
                </a:solidFill>
                <a:latin typeface="Arial"/>
                <a:cs typeface="Arial"/>
              </a:rPr>
              <a:t>Managing</a:t>
            </a:r>
            <a:r>
              <a:rPr sz="2248" spc="189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8" spc="-72" dirty="0">
                <a:solidFill>
                  <a:prstClr val="black"/>
                </a:solidFill>
                <a:latin typeface="Arial"/>
                <a:cs typeface="Arial"/>
              </a:rPr>
              <a:t>datacenters;</a:t>
            </a:r>
            <a:r>
              <a:rPr sz="2248" spc="2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8" spc="-58" dirty="0">
                <a:solidFill>
                  <a:prstClr val="black"/>
                </a:solidFill>
                <a:latin typeface="Arial"/>
                <a:cs typeface="Arial"/>
              </a:rPr>
              <a:t>actions:	</a:t>
            </a:r>
            <a:r>
              <a:rPr sz="2248" spc="-49" dirty="0">
                <a:solidFill>
                  <a:prstClr val="black"/>
                </a:solidFill>
                <a:latin typeface="Arial"/>
                <a:cs typeface="Arial"/>
              </a:rPr>
              <a:t>bring </a:t>
            </a:r>
            <a:r>
              <a:rPr sz="2248" spc="-76" dirty="0">
                <a:solidFill>
                  <a:prstClr val="black"/>
                </a:solidFill>
                <a:latin typeface="Arial"/>
                <a:cs typeface="Arial"/>
              </a:rPr>
              <a:t>up </a:t>
            </a:r>
            <a:r>
              <a:rPr sz="2248" spc="-103" dirty="0">
                <a:solidFill>
                  <a:prstClr val="black"/>
                </a:solidFill>
                <a:latin typeface="Arial"/>
                <a:cs typeface="Arial"/>
              </a:rPr>
              <a:t>and </a:t>
            </a:r>
            <a:r>
              <a:rPr sz="2248" spc="-54" dirty="0">
                <a:solidFill>
                  <a:prstClr val="black"/>
                </a:solidFill>
                <a:latin typeface="Arial"/>
                <a:cs typeface="Arial"/>
              </a:rPr>
              <a:t>shut </a:t>
            </a:r>
            <a:r>
              <a:rPr sz="2248" spc="-99" dirty="0">
                <a:solidFill>
                  <a:prstClr val="black"/>
                </a:solidFill>
                <a:latin typeface="Arial"/>
                <a:cs typeface="Arial"/>
              </a:rPr>
              <a:t>down  machine </a:t>
            </a:r>
            <a:r>
              <a:rPr sz="2248" spc="45" dirty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sz="2248" spc="-54" dirty="0">
                <a:solidFill>
                  <a:prstClr val="black"/>
                </a:solidFill>
                <a:latin typeface="Arial"/>
                <a:cs typeface="Arial"/>
              </a:rPr>
              <a:t>minimize</a:t>
            </a:r>
            <a:r>
              <a:rPr sz="2248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48" spc="18" dirty="0">
                <a:solidFill>
                  <a:prstClr val="black"/>
                </a:solidFill>
                <a:latin typeface="Arial"/>
                <a:cs typeface="Arial"/>
              </a:rPr>
              <a:t>time/cost</a:t>
            </a:r>
            <a:endParaRPr sz="2248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5006E8-33A3-D151-B424-3A228F4FF757}"/>
              </a:ext>
            </a:extLst>
          </p:cNvPr>
          <p:cNvSpPr/>
          <p:nvPr/>
        </p:nvSpPr>
        <p:spPr>
          <a:xfrm>
            <a:off x="1753780" y="4983106"/>
            <a:ext cx="1149159" cy="1149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/>
            <a:endParaRPr sz="16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BD09E7F-06A0-7F8C-3F11-6885AE1FEA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195" dirty="0">
                <a:latin typeface="Comic Sans MS" panose="030F0902030302020204" pitchFamily="66" charset="0"/>
              </a:rPr>
              <a:t>Applications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75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53FC088-ABC6-9FCF-E133-F59B33356155}"/>
              </a:ext>
            </a:extLst>
          </p:cNvPr>
          <p:cNvSpPr txBox="1"/>
          <p:nvPr/>
        </p:nvSpPr>
        <p:spPr>
          <a:xfrm>
            <a:off x="1334530" y="1232901"/>
            <a:ext cx="10305020" cy="1523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4645" marR="5080" indent="-322580">
              <a:lnSpc>
                <a:spcPct val="101600"/>
              </a:lnSpc>
              <a:spcBef>
                <a:spcPts val="90"/>
              </a:spcBef>
              <a:buClr>
                <a:srgbClr val="000000"/>
              </a:buClr>
              <a:buFont typeface="DejaVu Sans"/>
              <a:buChar char="•"/>
              <a:tabLst>
                <a:tab pos="334645" algn="l"/>
                <a:tab pos="335280" algn="l"/>
                <a:tab pos="2596515" algn="l"/>
              </a:tabLst>
            </a:pPr>
            <a:r>
              <a:rPr sz="2400" spc="-60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sz="2400" spc="225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45" dirty="0">
                <a:solidFill>
                  <a:srgbClr val="000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sz="24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sz="24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</a:t>
            </a:r>
            <a:r>
              <a:rPr sz="2400" spc="-1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2400" spc="-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 </a:t>
            </a:r>
            <a:r>
              <a:rPr sz="2400" spc="-1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π(a </a:t>
            </a:r>
            <a:r>
              <a:rPr sz="2400" spc="-1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sz="2400" spc="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s) </a:t>
            </a:r>
            <a:r>
              <a:rPr sz="2400" spc="-13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(say, </a:t>
            </a:r>
            <a:r>
              <a:rPr sz="2400" spc="-17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sz="2400" spc="-9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</a:t>
            </a:r>
            <a:r>
              <a:rPr sz="24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network) </a:t>
            </a:r>
            <a:r>
              <a:rPr sz="24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 </a:t>
            </a:r>
            <a:r>
              <a:rPr sz="2400" spc="-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 </a:t>
            </a:r>
            <a:r>
              <a:rPr sz="2400" spc="-9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maximize </a:t>
            </a:r>
            <a:r>
              <a:rPr sz="2400" spc="-1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sz="24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11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endParaRPr lang="en-US" sz="2400" spc="-11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065" marR="5080">
              <a:lnSpc>
                <a:spcPct val="101600"/>
              </a:lnSpc>
              <a:spcBef>
                <a:spcPts val="90"/>
              </a:spcBef>
              <a:buClr>
                <a:srgbClr val="000000"/>
              </a:buClr>
              <a:tabLst>
                <a:tab pos="334645" algn="l"/>
                <a:tab pos="335280" algn="l"/>
                <a:tab pos="2596515" algn="l"/>
              </a:tabLst>
            </a:pPr>
            <a:endParaRPr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4645" indent="-322580">
              <a:spcBef>
                <a:spcPts val="5"/>
              </a:spcBef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sz="2400" spc="-1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</a:t>
            </a:r>
            <a:r>
              <a:rPr sz="24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DeepMind’s </a:t>
            </a:r>
            <a:r>
              <a:rPr sz="2400" spc="-9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AlphaGo </a:t>
            </a:r>
            <a:r>
              <a:rPr sz="2400" spc="-2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(2016), </a:t>
            </a:r>
            <a:r>
              <a:rPr sz="24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AlphaZero</a:t>
            </a:r>
            <a:r>
              <a:rPr sz="2400" spc="-8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3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(2017)</a:t>
            </a:r>
            <a:endParaRPr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6FB47C-4D04-C3F9-A6E4-BDDC02CDBFC3}"/>
              </a:ext>
            </a:extLst>
          </p:cNvPr>
          <p:cNvSpPr/>
          <p:nvPr/>
        </p:nvSpPr>
        <p:spPr>
          <a:xfrm>
            <a:off x="4794422" y="2805430"/>
            <a:ext cx="2792627" cy="17320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10BAB-E7A4-2587-F6C3-894AFAFC9E2D}"/>
              </a:ext>
            </a:extLst>
          </p:cNvPr>
          <p:cNvSpPr txBox="1"/>
          <p:nvPr/>
        </p:nvSpPr>
        <p:spPr>
          <a:xfrm>
            <a:off x="2278406" y="4537504"/>
            <a:ext cx="7130415" cy="12054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>
              <a:spcBef>
                <a:spcPts val="140"/>
              </a:spcBef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sz="2400" spc="-45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Andrej Karpathy’s </a:t>
            </a:r>
            <a:r>
              <a:rPr sz="2400" spc="-7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  <a:r>
              <a:rPr sz="2400" spc="54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spc="-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endParaRPr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609090">
              <a:spcBef>
                <a:spcPts val="3500"/>
              </a:spcBef>
            </a:pPr>
            <a:r>
              <a:rPr sz="2400" spc="5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http://karpathy.github.io/2016/05/31/rl</a:t>
            </a:r>
            <a:endParaRPr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192A6-936D-91DF-CB4B-C8E7F70E9746}"/>
              </a:ext>
            </a:extLst>
          </p:cNvPr>
          <p:cNvSpPr txBox="1"/>
          <p:nvPr/>
        </p:nvSpPr>
        <p:spPr>
          <a:xfrm>
            <a:off x="3359697" y="6093296"/>
            <a:ext cx="496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hlinkClick r:id="rId5"/>
              </a:rPr>
              <a:t>https://</a:t>
            </a:r>
            <a:r>
              <a:rPr lang="en-GB" dirty="0" err="1">
                <a:solidFill>
                  <a:schemeClr val="bg2"/>
                </a:solidFill>
                <a:hlinkClick r:id="rId5"/>
              </a:rPr>
              <a:t>www.youtube.com</a:t>
            </a:r>
            <a:r>
              <a:rPr lang="en-GB" dirty="0">
                <a:solidFill>
                  <a:schemeClr val="bg2"/>
                </a:solidFill>
                <a:hlinkClick r:id="rId5"/>
              </a:rPr>
              <a:t>/</a:t>
            </a:r>
            <a:r>
              <a:rPr lang="en-GB" dirty="0" err="1">
                <a:solidFill>
                  <a:schemeClr val="bg2"/>
                </a:solidFill>
                <a:hlinkClick r:id="rId5"/>
              </a:rPr>
              <a:t>watch?v</a:t>
            </a:r>
            <a:r>
              <a:rPr lang="en-GB" dirty="0">
                <a:solidFill>
                  <a:schemeClr val="bg2"/>
                </a:solidFill>
                <a:hlinkClick r:id="rId5"/>
              </a:rPr>
              <a:t>=SUbqykXVx0A</a:t>
            </a:r>
            <a:endParaRPr lang="en-SE" dirty="0">
              <a:solidFill>
                <a:schemeClr val="bg2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324A9B6-00AA-A4BB-2B73-EE83F2209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119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-250" dirty="0">
                <a:latin typeface="Comic Sans MS" panose="030F0902030302020204" pitchFamily="66" charset="0"/>
              </a:rPr>
              <a:t>Deep </a:t>
            </a:r>
            <a:r>
              <a:rPr lang="en-GB" sz="4800" spc="-130" dirty="0">
                <a:latin typeface="Comic Sans MS" panose="030F0902030302020204" pitchFamily="66" charset="0"/>
              </a:rPr>
              <a:t>reinforcement</a:t>
            </a:r>
            <a:r>
              <a:rPr lang="en-GB" sz="4800" spc="-200" dirty="0">
                <a:latin typeface="Comic Sans MS" panose="030F0902030302020204" pitchFamily="66" charset="0"/>
              </a:rPr>
              <a:t> </a:t>
            </a:r>
            <a:r>
              <a:rPr lang="en-GB" sz="4800" spc="-145" dirty="0">
                <a:latin typeface="Comic Sans MS" panose="030F0902030302020204" pitchFamily="66" charset="0"/>
              </a:rPr>
              <a:t>learning</a:t>
            </a:r>
            <a:endParaRPr lang="en-US" sz="48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2425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08610" y="0"/>
            <a:ext cx="121920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GB" sz="4400" i="0" dirty="0">
                <a:solidFill>
                  <a:schemeClr val="tx1"/>
                </a:solidFill>
                <a:effectLst/>
              </a:rPr>
              <a:t>Learn to make good sequences of decisions</a:t>
            </a:r>
            <a:endParaRPr lang="en-US" altLang="en-GB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8353E-D6E7-E9F9-FB45-BBEFFADA9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110" y="1760220"/>
            <a:ext cx="6069330" cy="3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9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11530" y="20909"/>
            <a:ext cx="109350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GB" sz="6000" dirty="0"/>
              <a:t>What is Reinforcement Learning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546444-73C1-5265-48DE-11BA5D0CF771}"/>
              </a:ext>
            </a:extLst>
          </p:cNvPr>
          <p:cNvSpPr txBox="1">
            <a:spLocks/>
          </p:cNvSpPr>
          <p:nvPr/>
        </p:nvSpPr>
        <p:spPr bwMode="auto">
          <a:xfrm>
            <a:off x="2301717" y="1750783"/>
            <a:ext cx="8751452" cy="350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People and animals learn by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interacting with our environment</a:t>
            </a: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 differs from certain other types of learning</a:t>
            </a:r>
          </a:p>
          <a:p>
            <a:pPr marL="857207" marR="0" lvl="2" indent="-17144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It is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active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rather than passive</a:t>
            </a:r>
          </a:p>
          <a:p>
            <a:pPr marL="857207" marR="0" lvl="2" indent="-17144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Interactions are often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sequential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 — future interactions can depend on earlier ones</a:t>
            </a:r>
            <a:endParaRPr kumimoji="0" lang="en-S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</a:endParaRP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 are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goal-directed</a:t>
            </a: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We can learn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without examples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of optimal behaviour</a:t>
            </a: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Instead, we optimise some </a:t>
            </a:r>
            <a:r>
              <a:rPr kumimoji="0" 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reward signal</a:t>
            </a:r>
          </a:p>
          <a:p>
            <a:pPr marL="257162" marR="0" lvl="0" indent="-25716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CC1467-04E7-49D5-2B86-BC5EFF262365}"/>
              </a:ext>
            </a:extLst>
          </p:cNvPr>
          <p:cNvSpPr txBox="1"/>
          <p:nvPr/>
        </p:nvSpPr>
        <p:spPr>
          <a:xfrm>
            <a:off x="725606" y="1120606"/>
            <a:ext cx="105235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Fundamental </a:t>
            </a:r>
            <a:r>
              <a:rPr lang="en-GB" sz="32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GB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artificial intelligence and machine learning is</a:t>
            </a:r>
            <a:r>
              <a:rPr lang="en-GB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to make good decisions </a:t>
            </a:r>
            <a:r>
              <a:rPr lang="en-GB" sz="3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165D-5BF7-88FA-07AA-7FF29C0861B9}"/>
              </a:ext>
            </a:extLst>
          </p:cNvPr>
          <p:cNvSpPr txBox="1">
            <a:spLocks/>
          </p:cNvSpPr>
          <p:nvPr/>
        </p:nvSpPr>
        <p:spPr bwMode="auto">
          <a:xfrm>
            <a:off x="1138831" y="5252763"/>
            <a:ext cx="10603605" cy="1193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257162" indent="-25716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557185" indent="-21430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100">
                <a:solidFill>
                  <a:schemeClr val="tx1"/>
                </a:solidFill>
                <a:latin typeface="Calibri" pitchFamily="34" charset="0"/>
              </a:defRPr>
            </a:lvl2pPr>
            <a:lvl3pPr marL="857207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Calibri" pitchFamily="34" charset="0"/>
              </a:defRPr>
            </a:lvl3pPr>
            <a:lvl4pPr marL="1200090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4pPr>
            <a:lvl5pPr marL="1542974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Calibri" pitchFamily="34" charset="0"/>
              </a:defRPr>
            </a:lvl5pPr>
            <a:lvl6pPr marL="1885856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6pPr>
            <a:lvl7pPr marL="2228739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7pPr>
            <a:lvl8pPr marL="2571622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8pPr>
            <a:lvl9pPr marL="2914505" indent="-17144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5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Reinforcement learning is based on </a:t>
            </a: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the reward hypothesis</a:t>
            </a: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:</a:t>
            </a:r>
            <a:endParaRPr kumimoji="0" lang="en-SE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SE" sz="20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	                    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Any goal can be formalized as the outcome of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anose="020F0502020204030204" pitchFamily="34" charset="0"/>
              </a:rPr>
              <a:t>maximizing a cumulative reward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Tx/>
              <a:buFont typeface="Wingdings" pitchFamily="2" charset="2"/>
              <a:buNone/>
              <a:tabLst/>
              <a:defRPr/>
            </a:pPr>
            <a:endParaRPr kumimoji="0" lang="en-SE" sz="2400" b="0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38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11530" y="20909"/>
            <a:ext cx="109350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GB" sz="5400" dirty="0"/>
              <a:t>2010s: New Era of RL. Atari</a:t>
            </a:r>
            <a:endParaRPr lang="en-US" altLang="en-GB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 descr="Imgur">
            <a:extLst>
              <a:ext uri="{FF2B5EF4-FFF2-40B4-BE49-F238E27FC236}">
                <a16:creationId xmlns:a16="http://schemas.microsoft.com/office/drawing/2014/main" id="{4F312CA3-98B7-56DF-951C-401E888E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367" y="1361263"/>
            <a:ext cx="2448272" cy="331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gur">
            <a:extLst>
              <a:ext uri="{FF2B5EF4-FFF2-40B4-BE49-F238E27FC236}">
                <a16:creationId xmlns:a16="http://schemas.microsoft.com/office/drawing/2014/main" id="{0886694B-6543-ADD6-F4CC-ED050F22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000" y="1361262"/>
            <a:ext cx="2448271" cy="329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Imgur">
            <a:extLst>
              <a:ext uri="{FF2B5EF4-FFF2-40B4-BE49-F238E27FC236}">
                <a16:creationId xmlns:a16="http://schemas.microsoft.com/office/drawing/2014/main" id="{66332428-ADD6-C0E0-87E6-298639D7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440" y="1361263"/>
            <a:ext cx="2482665" cy="331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65E82-C35D-69C4-A897-6944921622B2}"/>
              </a:ext>
            </a:extLst>
          </p:cNvPr>
          <p:cNvSpPr txBox="1"/>
          <p:nvPr/>
        </p:nvSpPr>
        <p:spPr>
          <a:xfrm>
            <a:off x="2186504" y="4462964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Before any training </a:t>
            </a:r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441BB-34AE-D090-6BFC-31281177EDB5}"/>
              </a:ext>
            </a:extLst>
          </p:cNvPr>
          <p:cNvSpPr txBox="1"/>
          <p:nvPr/>
        </p:nvSpPr>
        <p:spPr>
          <a:xfrm>
            <a:off x="4979599" y="4462964"/>
            <a:ext cx="294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In early stages of training </a:t>
            </a:r>
            <a:endParaRPr lang="en-S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CE875-A92E-51CE-C7A4-7D14C5FAF5FF}"/>
              </a:ext>
            </a:extLst>
          </p:cNvPr>
          <p:cNvSpPr txBox="1"/>
          <p:nvPr/>
        </p:nvSpPr>
        <p:spPr>
          <a:xfrm>
            <a:off x="8110834" y="4433248"/>
            <a:ext cx="294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In later stages of training </a:t>
            </a:r>
            <a:endParaRPr lang="en-S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FA6620-AEE1-F19E-7798-7AD6C0928C68}"/>
              </a:ext>
            </a:extLst>
          </p:cNvPr>
          <p:cNvSpPr txBox="1"/>
          <p:nvPr/>
        </p:nvSpPr>
        <p:spPr>
          <a:xfrm>
            <a:off x="4218856" y="5142196"/>
            <a:ext cx="604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tx1"/>
                </a:solidFill>
                <a:hlinkClick r:id="rId6"/>
              </a:rPr>
              <a:t>https://www.youtube.com/watch?v=V1eYniJ0Rnk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1E384-C981-8A88-7F5C-C44B5496B3C4}"/>
              </a:ext>
            </a:extLst>
          </p:cNvPr>
          <p:cNvSpPr txBox="1"/>
          <p:nvPr/>
        </p:nvSpPr>
        <p:spPr>
          <a:xfrm>
            <a:off x="5153298" y="619076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DeepMind Nature, 2015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itchFamily="2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7290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Comic Sans MS" panose="030F0902030302020204" pitchFamily="66" charset="0"/>
              </a:rPr>
              <a:t>Double Bandits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D29B60-8DE1-9782-2CCB-C288F1189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1637" y="946779"/>
            <a:ext cx="2286000" cy="22860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33844-A7A4-6E3A-E2D9-28D03553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691" y="946779"/>
            <a:ext cx="2057400" cy="2286000"/>
          </a:xfrm>
          <a:prstGeom prst="rect">
            <a:avLst/>
          </a:prstGeom>
          <a:noFill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E78DDED9-27BE-41ED-B530-59608CF1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9057" y="1572933"/>
            <a:ext cx="2113213" cy="2624400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E3AB698-FDA4-5074-C4E1-71BE1A6DB0E7}"/>
              </a:ext>
            </a:extLst>
          </p:cNvPr>
          <p:cNvGrpSpPr/>
          <p:nvPr/>
        </p:nvGrpSpPr>
        <p:grpSpPr>
          <a:xfrm>
            <a:off x="3321648" y="4474542"/>
            <a:ext cx="5211910" cy="2045725"/>
            <a:chOff x="1600200" y="1815326"/>
            <a:chExt cx="8756724" cy="35619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60BCD8-690B-9AF0-B3B8-F6294F7C00BD}"/>
                </a:ext>
              </a:extLst>
            </p:cNvPr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515578E-85C6-1281-08D4-9AE3C5A219FF}"/>
                </a:ext>
              </a:extLst>
            </p:cNvPr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0000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7A3A9C3E-572E-3FB4-892C-F491CA6745F6}"/>
                </a:ext>
              </a:extLst>
            </p:cNvPr>
            <p:cNvCxnSpPr>
              <a:stCxn id="7" idx="0"/>
              <a:endCxn id="9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3">
              <a:extLst>
                <a:ext uri="{FF2B5EF4-FFF2-40B4-BE49-F238E27FC236}">
                  <a16:creationId xmlns:a16="http://schemas.microsoft.com/office/drawing/2014/main" id="{0C267BD6-00A5-7E8E-92F0-CC0303D02380}"/>
                </a:ext>
              </a:extLst>
            </p:cNvPr>
            <p:cNvCxnSpPr>
              <a:stCxn id="7" idx="0"/>
              <a:endCxn id="7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827D8003-29B9-B2FA-C2C5-FE857C2FB311}"/>
                </a:ext>
              </a:extLst>
            </p:cNvPr>
            <p:cNvCxnSpPr>
              <a:stCxn id="9" idx="4"/>
              <a:endCxn id="7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>
              <a:extLst>
                <a:ext uri="{FF2B5EF4-FFF2-40B4-BE49-F238E27FC236}">
                  <a16:creationId xmlns:a16="http://schemas.microsoft.com/office/drawing/2014/main" id="{6F623656-4194-7CDE-1E11-02E9790F24B6}"/>
                </a:ext>
              </a:extLst>
            </p:cNvPr>
            <p:cNvCxnSpPr>
              <a:stCxn id="9" idx="4"/>
              <a:endCxn id="9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29">
              <a:extLst>
                <a:ext uri="{FF2B5EF4-FFF2-40B4-BE49-F238E27FC236}">
                  <a16:creationId xmlns:a16="http://schemas.microsoft.com/office/drawing/2014/main" id="{B0E0A80D-E28D-4A0E-F25B-8E905242B346}"/>
                </a:ext>
              </a:extLst>
            </p:cNvPr>
            <p:cNvCxnSpPr>
              <a:stCxn id="9" idx="6"/>
              <a:endCxn id="7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>
              <a:extLst>
                <a:ext uri="{FF2B5EF4-FFF2-40B4-BE49-F238E27FC236}">
                  <a16:creationId xmlns:a16="http://schemas.microsoft.com/office/drawing/2014/main" id="{E1D344B7-15EC-C719-2855-3CA1D83253B6}"/>
                </a:ext>
              </a:extLst>
            </p:cNvPr>
            <p:cNvCxnSpPr>
              <a:stCxn id="7" idx="4"/>
              <a:endCxn id="7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7C6C8A-0EB2-A57F-E1F7-F9D6CC7F9FC3}"/>
                </a:ext>
              </a:extLst>
            </p:cNvPr>
            <p:cNvSpPr txBox="1"/>
            <p:nvPr/>
          </p:nvSpPr>
          <p:spPr>
            <a:xfrm>
              <a:off x="1600200" y="3769613"/>
              <a:ext cx="995082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7B6C69-E33B-D30E-D1DE-85F61385DE36}"/>
                </a:ext>
              </a:extLst>
            </p:cNvPr>
            <p:cNvSpPr txBox="1"/>
            <p:nvPr/>
          </p:nvSpPr>
          <p:spPr>
            <a:xfrm>
              <a:off x="9349291" y="3769615"/>
              <a:ext cx="1007633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1955D-F003-0B8E-B822-329DB05FE374}"/>
                </a:ext>
              </a:extLst>
            </p:cNvPr>
            <p:cNvSpPr txBox="1"/>
            <p:nvPr/>
          </p:nvSpPr>
          <p:spPr>
            <a:xfrm>
              <a:off x="5333999" y="181532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17D9B3-3AF9-4EF8-099D-010D34C565CC}"/>
                </a:ext>
              </a:extLst>
            </p:cNvPr>
            <p:cNvSpPr txBox="1"/>
            <p:nvPr/>
          </p:nvSpPr>
          <p:spPr>
            <a:xfrm>
              <a:off x="4800600" y="282660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EC2864-0CFA-F538-8F4B-F5C7DA57F4A8}"/>
                </a:ext>
              </a:extLst>
            </p:cNvPr>
            <p:cNvSpPr txBox="1"/>
            <p:nvPr/>
          </p:nvSpPr>
          <p:spPr>
            <a:xfrm>
              <a:off x="5282004" y="426715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31E5ED-A4B7-79E0-3912-7EF7F1ABC1B7}"/>
                </a:ext>
              </a:extLst>
            </p:cNvPr>
            <p:cNvSpPr txBox="1"/>
            <p:nvPr/>
          </p:nvSpPr>
          <p:spPr>
            <a:xfrm>
              <a:off x="6730701" y="313763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4B52F8F-C477-695F-4AC6-25B043FEBA2D}"/>
              </a:ext>
            </a:extLst>
          </p:cNvPr>
          <p:cNvSpPr txBox="1"/>
          <p:nvPr/>
        </p:nvSpPr>
        <p:spPr>
          <a:xfrm>
            <a:off x="8974837" y="5227604"/>
            <a:ext cx="266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/>
              <a:t>Actions: </a:t>
            </a:r>
            <a:r>
              <a:rPr lang="en-SE" sz="2400" b="1" i="1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SE" sz="2400" b="1" i="1" dirty="0"/>
              <a:t>, </a:t>
            </a:r>
            <a:r>
              <a:rPr lang="en-SE" sz="2400" b="1" i="1" dirty="0">
                <a:solidFill>
                  <a:srgbClr val="C00000"/>
                </a:solidFill>
              </a:rPr>
              <a:t>Red</a:t>
            </a:r>
          </a:p>
          <a:p>
            <a:r>
              <a:rPr lang="en-SE" sz="2400" dirty="0"/>
              <a:t>States: </a:t>
            </a:r>
            <a:r>
              <a:rPr lang="en-SE" sz="2400" b="1" i="1" dirty="0">
                <a:solidFill>
                  <a:srgbClr val="00B050"/>
                </a:solidFill>
              </a:rPr>
              <a:t>Win</a:t>
            </a:r>
            <a:r>
              <a:rPr lang="en-SE" sz="2400" b="1" i="1" dirty="0"/>
              <a:t>, Lose</a:t>
            </a:r>
          </a:p>
        </p:txBody>
      </p:sp>
    </p:spTree>
    <p:extLst>
      <p:ext uri="{BB962C8B-B14F-4D97-AF65-F5344CB8AC3E}">
        <p14:creationId xmlns:p14="http://schemas.microsoft.com/office/powerpoint/2010/main" val="26545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29413</TotalTime>
  <Words>3748</Words>
  <Application>Microsoft Macintosh PowerPoint</Application>
  <PresentationFormat>Widescreen</PresentationFormat>
  <Paragraphs>736</Paragraphs>
  <Slides>56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75" baseType="lpstr">
      <vt:lpstr>Meiryo</vt:lpstr>
      <vt:lpstr>PMingLiU</vt:lpstr>
      <vt:lpstr>Arial</vt:lpstr>
      <vt:lpstr>Calibri</vt:lpstr>
      <vt:lpstr>Cambria</vt:lpstr>
      <vt:lpstr>Cambria Math</vt:lpstr>
      <vt:lpstr>Comic Sans MS</vt:lpstr>
      <vt:lpstr>DejaVu Sans</vt:lpstr>
      <vt:lpstr>Helvetica</vt:lpstr>
      <vt:lpstr>Merriweather Sans</vt:lpstr>
      <vt:lpstr>Open Sans</vt:lpstr>
      <vt:lpstr>Roboto</vt:lpstr>
      <vt:lpstr>Tahoma</vt:lpstr>
      <vt:lpstr>Times New Roman</vt:lpstr>
      <vt:lpstr>Trebuchet MS</vt:lpstr>
      <vt:lpstr>Verdana</vt:lpstr>
      <vt:lpstr>Wingdings</vt:lpstr>
      <vt:lpstr>ZapfDingbats</vt:lpstr>
      <vt:lpstr>Office Theme</vt:lpstr>
      <vt:lpstr>PowerPoint Presentation</vt:lpstr>
      <vt:lpstr>Overview</vt:lpstr>
      <vt:lpstr>Review: Markov Decision Process (MDPs)</vt:lpstr>
      <vt:lpstr>Review: Markov Decision Process (MDPs)</vt:lpstr>
      <vt:lpstr>Unknown transitions and rewards</vt:lpstr>
      <vt:lpstr>Learn to make good sequences of decisions</vt:lpstr>
      <vt:lpstr>What is Reinforcement Learning</vt:lpstr>
      <vt:lpstr>2010s: New Era of RL. Atari</vt:lpstr>
      <vt:lpstr>Double Bandits</vt:lpstr>
      <vt:lpstr>Offline Planning</vt:lpstr>
      <vt:lpstr>Let’s Play!</vt:lpstr>
      <vt:lpstr>Online Planning</vt:lpstr>
      <vt:lpstr>Let’s Play!</vt:lpstr>
      <vt:lpstr>What Just Happened?</vt:lpstr>
      <vt:lpstr>From MDPs to reinforcement learning</vt:lpstr>
      <vt:lpstr>Reinforcement Learning</vt:lpstr>
      <vt:lpstr>Reinforcement Learning</vt:lpstr>
      <vt:lpstr>Reinforcement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From model-based to model-free</vt:lpstr>
      <vt:lpstr>Model-Free Learning</vt:lpstr>
      <vt:lpstr>Model-Free Learning</vt:lpstr>
      <vt:lpstr>Model-Free Learning</vt:lpstr>
      <vt:lpstr>Model-Free Learning</vt:lpstr>
      <vt:lpstr>Model-Free Learning</vt:lpstr>
      <vt:lpstr>Model-Free Learning (equivalence)</vt:lpstr>
      <vt:lpstr>Model-Free Learning</vt:lpstr>
      <vt:lpstr>Using the utility</vt:lpstr>
      <vt:lpstr>Using the reward + Q-value</vt:lpstr>
      <vt:lpstr>Model-free vs. SARSA</vt:lpstr>
      <vt:lpstr>Quiz</vt:lpstr>
      <vt:lpstr>Passive Reinforcement Learning</vt:lpstr>
      <vt:lpstr>Direct Evaluation</vt:lpstr>
      <vt:lpstr>Example: Direct Evaluation</vt:lpstr>
      <vt:lpstr>Problems with Direct Evaluation</vt:lpstr>
      <vt:lpstr>Temporal Difference Learning (TD)</vt:lpstr>
      <vt:lpstr>Problems with TD Value Learning</vt:lpstr>
      <vt:lpstr>Active Reinforcement Learning</vt:lpstr>
      <vt:lpstr>Active Reinforcement Learning</vt:lpstr>
      <vt:lpstr>Q-Learning</vt:lpstr>
      <vt:lpstr>SARSA vs. Q-learning</vt:lpstr>
      <vt:lpstr>Q-Learning Properties</vt:lpstr>
      <vt:lpstr>Exploration</vt:lpstr>
      <vt:lpstr>Exploration/exploitation tradeoff</vt:lpstr>
      <vt:lpstr>Q-Learning</vt:lpstr>
      <vt:lpstr>Covering the unknown</vt:lpstr>
      <vt:lpstr>Summary so  far</vt:lpstr>
      <vt:lpstr>Applications</vt:lpstr>
      <vt:lpstr>Deep reinforcement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Business Intelligence</dc:title>
  <dc:creator>Ahmad Awad</dc:creator>
  <cp:lastModifiedBy>Tiwari Prayag</cp:lastModifiedBy>
  <cp:revision>363</cp:revision>
  <dcterms:created xsi:type="dcterms:W3CDTF">2020-03-23T13:37:06Z</dcterms:created>
  <dcterms:modified xsi:type="dcterms:W3CDTF">2023-12-11T15:14:07Z</dcterms:modified>
</cp:coreProperties>
</file>